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85e8600ed5b4fc4" /><Relationship Type="http://schemas.openxmlformats.org/officeDocument/2006/relationships/extended-properties" Target="/docProps/app.xml" Id="R92df43ce92b94e6f" /><Relationship Type="http://schemas.openxmlformats.org/officeDocument/2006/relationships/officeDocument" Target="/ppt/presentation.xml" Id="R9b2eafc926b14e2b" /></Relationships>
</file>

<file path=ppt/presentation.xml><?xml version="1.0" encoding="utf-8"?>
<p:presentation xmlns:p="http://schemas.openxmlformats.org/presentationml/2006/main">
  <p:sldMasterIdLst>
    <p:sldMasterId xmlns:r="http://schemas.openxmlformats.org/officeDocument/2006/relationships" id="2147483648" r:id="Ra99a45f08f5d4020"/>
  </p:sldMasterIdLst>
  <p:notesMasterIdLst>
    <p:notesMasterId xmlns:r="http://schemas.openxmlformats.org/officeDocument/2006/relationships" r:id="R041526fee31544c7"/>
  </p:notesMasterIdLst>
  <p:sldIdLst>
    <p:sldId xmlns:r="http://schemas.openxmlformats.org/officeDocument/2006/relationships" id="256" r:id="Rec42774f8b014744"/>
    <p:sldId xmlns:r="http://schemas.openxmlformats.org/officeDocument/2006/relationships" id="257" r:id="R0b792f9b0d6641f6"/>
    <p:sldId xmlns:r="http://schemas.openxmlformats.org/officeDocument/2006/relationships" id="258" r:id="R2b2f5a22c2ee40d3"/>
    <p:sldId xmlns:r="http://schemas.openxmlformats.org/officeDocument/2006/relationships" id="259" r:id="Rd47f92c8baf74278"/>
    <p:sldId xmlns:r="http://schemas.openxmlformats.org/officeDocument/2006/relationships" id="260" r:id="Rda5aaa78f9f943a5"/>
    <p:sldId xmlns:r="http://schemas.openxmlformats.org/officeDocument/2006/relationships" id="261" r:id="R8e37b73461f6402f"/>
    <p:sldId xmlns:r="http://schemas.openxmlformats.org/officeDocument/2006/relationships" id="262" r:id="R5e83806f3bc74fce"/>
    <p:sldId xmlns:r="http://schemas.openxmlformats.org/officeDocument/2006/relationships" id="263" r:id="Re2bb42bc0f0d450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7175a6dc65a40a4" /><Relationship Type="http://schemas.openxmlformats.org/officeDocument/2006/relationships/slideMaster" Target="/ppt/slideMasters/slideMaster1.xml" Id="Ra99a45f08f5d4020" /><Relationship Type="http://schemas.openxmlformats.org/officeDocument/2006/relationships/notesMaster" Target="/ppt/notesMasters/notesMaster1.xml" Id="R041526fee31544c7" /><Relationship Type="http://schemas.openxmlformats.org/officeDocument/2006/relationships/presProps" Target="/ppt/presProps.xml" Id="R7bdc01b63b684923" /><Relationship Type="http://schemas.openxmlformats.org/officeDocument/2006/relationships/tableStyles" Target="/ppt/tableStyles.xml" Id="R83b0c2023af44715" /><Relationship Type="http://schemas.openxmlformats.org/officeDocument/2006/relationships/slide" Target="/ppt/slides/slide1.xml" Id="Rec42774f8b014744" /><Relationship Type="http://schemas.openxmlformats.org/officeDocument/2006/relationships/slide" Target="/ppt/slides/slide2.xml" Id="R0b792f9b0d6641f6" /><Relationship Type="http://schemas.openxmlformats.org/officeDocument/2006/relationships/slide" Target="/ppt/slides/slide3.xml" Id="R2b2f5a22c2ee40d3" /><Relationship Type="http://schemas.openxmlformats.org/officeDocument/2006/relationships/slide" Target="/ppt/slides/slide4.xml" Id="Rd47f92c8baf74278" /><Relationship Type="http://schemas.openxmlformats.org/officeDocument/2006/relationships/slide" Target="/ppt/slides/slide5.xml" Id="Rda5aaa78f9f943a5" /><Relationship Type="http://schemas.openxmlformats.org/officeDocument/2006/relationships/slide" Target="/ppt/slides/slide6.xml" Id="R8e37b73461f6402f" /><Relationship Type="http://schemas.openxmlformats.org/officeDocument/2006/relationships/slide" Target="/ppt/slides/slide7.xml" Id="R5e83806f3bc74fce" /><Relationship Type="http://schemas.openxmlformats.org/officeDocument/2006/relationships/slide" Target="/ppt/slides/slide8.xml" Id="Re2bb42bc0f0d450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68cf9ce927e480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51b4337e3d54c22" /><Relationship Type="http://schemas.openxmlformats.org/officeDocument/2006/relationships/notesMaster" Target="/ppt/notesMasters/notesMaster1.xml" Id="Rf9a8df19c3b144b9" /></Relationships>
</file>

<file path=ppt/notesSlides/_rels/notesSlide2.xml.rels>&#65279;<?xml version="1.0" encoding="utf-8"?><Relationships xmlns="http://schemas.openxmlformats.org/package/2006/relationships"><Relationship Type="http://schemas.openxmlformats.org/officeDocument/2006/relationships/slide" Target="/ppt/slides/slide2.xml" Id="R5938fff0fa104d3c" /><Relationship Type="http://schemas.openxmlformats.org/officeDocument/2006/relationships/notesMaster" Target="/ppt/notesMasters/notesMaster1.xml" Id="R3b8a6d45dea0447c" /></Relationships>
</file>

<file path=ppt/notesSlides/_rels/notesSlide3.xml.rels>&#65279;<?xml version="1.0" encoding="utf-8"?><Relationships xmlns="http://schemas.openxmlformats.org/package/2006/relationships"><Relationship Type="http://schemas.openxmlformats.org/officeDocument/2006/relationships/slide" Target="/ppt/slides/slide3.xml" Id="R7f36a6c02c3f4a47" /><Relationship Type="http://schemas.openxmlformats.org/officeDocument/2006/relationships/notesMaster" Target="/ppt/notesMasters/notesMaster1.xml" Id="R20ad3f7af8db4824" /></Relationships>
</file>

<file path=ppt/notesSlides/_rels/notesSlide4.xml.rels>&#65279;<?xml version="1.0" encoding="utf-8"?><Relationships xmlns="http://schemas.openxmlformats.org/package/2006/relationships"><Relationship Type="http://schemas.openxmlformats.org/officeDocument/2006/relationships/slide" Target="/ppt/slides/slide4.xml" Id="R455f9b3d2768438d" /><Relationship Type="http://schemas.openxmlformats.org/officeDocument/2006/relationships/notesMaster" Target="/ppt/notesMasters/notesMaster1.xml" Id="Rf0f7811bd09d460f" /></Relationships>
</file>

<file path=ppt/notesSlides/_rels/notesSlide5.xml.rels>&#65279;<?xml version="1.0" encoding="utf-8"?><Relationships xmlns="http://schemas.openxmlformats.org/package/2006/relationships"><Relationship Type="http://schemas.openxmlformats.org/officeDocument/2006/relationships/slide" Target="/ppt/slides/slide5.xml" Id="R6bdca279f1e144ed" /><Relationship Type="http://schemas.openxmlformats.org/officeDocument/2006/relationships/notesMaster" Target="/ppt/notesMasters/notesMaster1.xml" Id="R43d97b0720e548b7" /></Relationships>
</file>

<file path=ppt/notesSlides/_rels/notesSlide6.xml.rels>&#65279;<?xml version="1.0" encoding="utf-8"?><Relationships xmlns="http://schemas.openxmlformats.org/package/2006/relationships"><Relationship Type="http://schemas.openxmlformats.org/officeDocument/2006/relationships/slide" Target="/ppt/slides/slide6.xml" Id="R084dc14028014ae2" /><Relationship Type="http://schemas.openxmlformats.org/officeDocument/2006/relationships/notesMaster" Target="/ppt/notesMasters/notesMaster1.xml" Id="Rd4ea88eab5b34966" /></Relationships>
</file>

<file path=ppt/notesSlides/_rels/notesSlide7.xml.rels>&#65279;<?xml version="1.0" encoding="utf-8"?><Relationships xmlns="http://schemas.openxmlformats.org/package/2006/relationships"><Relationship Type="http://schemas.openxmlformats.org/officeDocument/2006/relationships/slide" Target="/ppt/slides/slide7.xml" Id="R04c467ca8bc04fc2" /><Relationship Type="http://schemas.openxmlformats.org/officeDocument/2006/relationships/notesMaster" Target="/ppt/notesMasters/notesMaster1.xml" Id="Rb43e06e37f174bf8" /></Relationships>
</file>

<file path=ppt/notesSlides/_rels/notesSlide8.xml.rels>&#65279;<?xml version="1.0" encoding="utf-8"?><Relationships xmlns="http://schemas.openxmlformats.org/package/2006/relationships"><Relationship Type="http://schemas.openxmlformats.org/officeDocument/2006/relationships/slide" Target="/ppt/slides/slide8.xml" Id="Rb28ff1c5a6ac4536" /><Relationship Type="http://schemas.openxmlformats.org/officeDocument/2006/relationships/notesMaster" Target="/ppt/notesMasters/notesMaster1.xml" Id="R251552eb7959479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payment step needs a clear purpose and a confirmed result. This lesson explains how to prepare a payment journey in Klarstig.ai. We will use a fifty dollar event registration as an example, and check availability before offering a live checkout.</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https://docs.stripe.com/testing</a:t>
            </a:r>
          </a:p>
          <a:p xmlns:a="http://schemas.openxmlformats.org/drawingml/2006/main">
            <a:r>
              <a:t>https://docs.stripe.com/webhooks</a:t>
            </a:r>
          </a:p>
          <a:p xmlns:a="http://schemas.openxmlformats.org/drawingml/2006/main">
            <a:r>
              <a:t>Academy page: https://klarstig.ai/academy/payments/connect-stripe-and-collect-a-payment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Your Klarstig.ai subscription pays for your organization's plan. Customer payment collection lets a respondent pay your organization. These are separate capabilities. A working subscription checkout does not establish that a public form can collect money for your event or service.</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https://docs.stripe.com/testing</a:t>
            </a:r>
          </a:p>
          <a:p xmlns:a="http://schemas.openxmlformats.org/drawingml/2006/main">
            <a:r>
              <a:t>https://docs.stripe.com/webhooks</a:t>
            </a:r>
          </a:p>
          <a:p xmlns:a="http://schemas.openxmlformats.org/drawingml/2006/main">
            <a:r>
              <a:t>Academy page: https://klarstig.ai/academy/payments/connect-stripe-and-collect-a-payment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Integrations and review the Stripe payment status for your workspace. If collection remains in final validation, keep the payment requirement in draft. Ask your administrator to confirm availability before making payment a required part of a published process.</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https://docs.stripe.com/testing</a:t>
            </a:r>
          </a:p>
          <a:p xmlns:a="http://schemas.openxmlformats.org/drawingml/2006/main">
            <a:r>
              <a:t>https://docs.stripe.com/webhooks</a:t>
            </a:r>
          </a:p>
          <a:p xmlns:a="http://schemas.openxmlformats.org/drawingml/2006/main">
            <a:r>
              <a:t>Academy page: https://klarstig.ai/academy/payments/connect-stripe-and-collect-a-payment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Write down the amount, currency, and purpose of the charge. For our example, one event registration costs fifty United States dollars. Decide who handles cancellations and refunds. If the amount varies, define an approved calculation and check it before checkout.</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https://docs.stripe.com/testing</a:t>
            </a:r>
          </a:p>
          <a:p xmlns:a="http://schemas.openxmlformats.org/drawingml/2006/main">
            <a:r>
              <a:t>https://docs.stripe.com/webhooks</a:t>
            </a:r>
          </a:p>
          <a:p xmlns:a="http://schemas.openxmlformats.org/drawingml/2006/main">
            <a:r>
              <a:t>Academy page: https://klarstig.ai/academy/payments/connect-stripe-and-collect-a-payment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supported Stripe payment interface when payment collection becomes available. Keep full card numbers and security codes out of ordinary form fields, attachments, and support messages. Your registration form can collect the contact details and event choices needed for the process.</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https://docs.stripe.com/testing</a:t>
            </a:r>
          </a:p>
          <a:p xmlns:a="http://schemas.openxmlformats.org/drawingml/2006/main">
            <a:r>
              <a:t>https://docs.stripe.com/webhooks</a:t>
            </a:r>
          </a:p>
          <a:p xmlns:a="http://schemas.openxmlformats.org/drawingml/2006/main">
            <a:r>
              <a:t>Academy page: https://klarstig.ai/academy/payments/connect-stripe-and-collect-a-payment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Rehearse in the configured test environment using Stripe's published test data. Test a successful payment, a decline, and a canceled checkout. Check what the respondent sees in each case. Test transactions help verify behavior without charging a real customer.</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https://docs.stripe.com/testing</a:t>
            </a:r>
          </a:p>
          <a:p xmlns:a="http://schemas.openxmlformats.org/drawingml/2006/main">
            <a:r>
              <a:t>https://docs.stripe.com/webhooks</a:t>
            </a:r>
          </a:p>
          <a:p xmlns:a="http://schemas.openxmlformats.org/drawingml/2006/main">
            <a:r>
              <a:t>Academy page: https://klarstig.ai/academy/payments/connect-stripe-and-collect-a-payment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confirmed payment status to decide what happens next. A form submission or a thank-you page alone is insufficient evidence of payment. Keep the payment reference with the registration. Before repeating an uncertain attempt, inspect the existing result to avoid duplicate charges.</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https://docs.stripe.com/testing</a:t>
            </a:r>
          </a:p>
          <a:p xmlns:a="http://schemas.openxmlformats.org/drawingml/2006/main">
            <a:r>
              <a:t>https://docs.stripe.com/webhooks</a:t>
            </a:r>
          </a:p>
          <a:p xmlns:a="http://schemas.openxmlformats.org/drawingml/2006/main">
            <a:r>
              <a:t>Academy page: https://klarstig.ai/academy/payments/connect-stripe-and-collect-a-payment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launch, confirm that collection is available, the amount is correct, and the tested payment result reaches the intended workflow. Assign someone to handle payment questions. Keep the payment step out of live use until those checks support the process you plan to offer.</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https://docs.stripe.com/testing</a:t>
            </a:r>
          </a:p>
          <a:p xmlns:a="http://schemas.openxmlformats.org/drawingml/2006/main">
            <a:r>
              <a:t>https://docs.stripe.com/webhooks</a:t>
            </a:r>
          </a:p>
          <a:p xmlns:a="http://schemas.openxmlformats.org/drawingml/2006/main">
            <a:r>
              <a:t>Academy page: https://klarstig.ai/academy/payments/connect-stripe-and-collect-a-payment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e8e12bbf42e49e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c9b23aca42f4a5e" /><Relationship Type="http://schemas.openxmlformats.org/officeDocument/2006/relationships/slideLayout" Target="/ppt/slideLayouts/slideLayout1.xml" Id="R76c043d8544d42d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6c043d8544d42d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7b81f0fe8e245be" /><Relationship Type="http://schemas.openxmlformats.org/officeDocument/2006/relationships/image" Target="/ppt/media/image.png" Id="R00d631fe45ca4219" /><Relationship Type="http://schemas.openxmlformats.org/officeDocument/2006/relationships/notesSlide" Target="/ppt/notesSlides/notesSlide1.xml" Id="R49d4b2d7a9004b4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e9d953db26f4ff4" /><Relationship Type="http://schemas.openxmlformats.org/officeDocument/2006/relationships/image" Target="/ppt/media/image2.png" Id="R0d8e7a6a41154882" /><Relationship Type="http://schemas.openxmlformats.org/officeDocument/2006/relationships/notesSlide" Target="/ppt/notesSlides/notesSlide2.xml" Id="R11ab336d49e7426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454422e82e248af" /><Relationship Type="http://schemas.openxmlformats.org/officeDocument/2006/relationships/image" Target="/ppt/media/image3.png" Id="R6f4ad3fa617a4f02" /><Relationship Type="http://schemas.openxmlformats.org/officeDocument/2006/relationships/notesSlide" Target="/ppt/notesSlides/notesSlide3.xml" Id="R678b9a3992aa41f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5fba5ea64c74771" /><Relationship Type="http://schemas.openxmlformats.org/officeDocument/2006/relationships/image" Target="/ppt/media/image4.png" Id="R6445a92e39bd4b16" /><Relationship Type="http://schemas.openxmlformats.org/officeDocument/2006/relationships/notesSlide" Target="/ppt/notesSlides/notesSlide4.xml" Id="R9d493708723f4e4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ed87f7f9313443c" /><Relationship Type="http://schemas.openxmlformats.org/officeDocument/2006/relationships/image" Target="/ppt/media/image5.png" Id="R92d8db64025a421b" /><Relationship Type="http://schemas.openxmlformats.org/officeDocument/2006/relationships/notesSlide" Target="/ppt/notesSlides/notesSlide5.xml" Id="Rcb820af8dde24c3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edf4f20d27b407b" /><Relationship Type="http://schemas.openxmlformats.org/officeDocument/2006/relationships/image" Target="/ppt/media/image6.png" Id="R6b48a5ccd5524cbb" /><Relationship Type="http://schemas.openxmlformats.org/officeDocument/2006/relationships/notesSlide" Target="/ppt/notesSlides/notesSlide6.xml" Id="R16d88f1dfb48494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1187d4ba56a494e" /><Relationship Type="http://schemas.openxmlformats.org/officeDocument/2006/relationships/image" Target="/ppt/media/image7.png" Id="R3bf9ed46cf8a4f74" /><Relationship Type="http://schemas.openxmlformats.org/officeDocument/2006/relationships/notesSlide" Target="/ppt/notesSlides/notesSlide7.xml" Id="Re06a14591b85476e"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c6a36e37a1a4a5a" /><Relationship Type="http://schemas.openxmlformats.org/officeDocument/2006/relationships/image" Target="/ppt/media/image8.png" Id="Rb353db919547465c" /><Relationship Type="http://schemas.openxmlformats.org/officeDocument/2006/relationships/notesSlide" Target="/ppt/notesSlides/notesSlide8.xml" Id="Rf3f3035a97c143cb" /></Relationships>
</file>

<file path=ppt/slides/slide1.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00d631fe45ca4219"/>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6">
            <a:extLst xmlns:a="http://schemas.openxmlformats.org/drawingml/2006/main">
              <a:ext uri="{FF2B5EF4-FFF2-40B4-BE49-F238E27FC236}">
                <a16:creationId xmlns:a16="http://schemas.microsoft.com/office/drawing/2014/main" id="{D031C083-1FA8-4B97-B9A4-113481C8CB84}"/>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16</a:t>
            </a:r>
          </a:p>
        </p:txBody>
      </p:sp>
      <p:sp>
        <p:nvSpPr>
          <p:cNvPr id="3" name="">
            <a:extLst xmlns:a="http://schemas.openxmlformats.org/drawingml/2006/main">
              <a:ext uri="{FF2B5EF4-FFF2-40B4-BE49-F238E27FC236}">
                <a16:creationId xmlns:a16="http://schemas.microsoft.com/office/drawing/2014/main" id="{2505E051-A97A-4C12-B1F8-740F7FEBB062}"/>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1 / 08">
            <a:extLst xmlns:a="http://schemas.openxmlformats.org/drawingml/2006/main">
              <a:ext uri="{FF2B5EF4-FFF2-40B4-BE49-F238E27FC236}">
                <a16:creationId xmlns:a16="http://schemas.microsoft.com/office/drawing/2014/main" id="{9E6F401A-FB78-4249-8882-03ED4164378F}"/>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01 / 08</a:t>
            </a:r>
          </a:p>
        </p:txBody>
      </p:sp>
      <p:sp>
        <p:nvSpPr>
          <p:cNvPr id="5" name="KLARSTIG ACADEMY">
            <a:extLst xmlns:a="http://schemas.openxmlformats.org/drawingml/2006/main">
              <a:ext uri="{FF2B5EF4-FFF2-40B4-BE49-F238E27FC236}">
                <a16:creationId xmlns:a16="http://schemas.microsoft.com/office/drawing/2014/main" id="{0772A910-3E89-4CA3-AB81-2E9CFB8FCFF1}"/>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Prepare for Stripe&#10;Payment Collection">
            <a:extLst xmlns:a="http://schemas.openxmlformats.org/drawingml/2006/main">
              <a:ext uri="{FF2B5EF4-FFF2-40B4-BE49-F238E27FC236}">
                <a16:creationId xmlns:a16="http://schemas.microsoft.com/office/drawing/2014/main" id="{D5A8753A-D20D-41A7-BC7F-F443E4615A3A}"/>
              </a:ext>
            </a:extLst>
          </p:cNvPr>
          <p:cNvSpPr>
            <a:spLocks xmlns:a="http://schemas.openxmlformats.org/drawingml/2006/main" noGrp="1"/>
          </p:cNvSpPr>
          <p:nvPr/>
        </p:nvSpPr>
        <p:spPr>
          <a:xfrm xmlns:a="http://schemas.openxmlformats.org/drawingml/2006/main">
            <a:off x="685800" y="1562100"/>
            <a:ext cx="10668000" cy="1638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4500" b="1">
                <a:solidFill>
                  <a:srgbClr val="122B38"/>
                </a:solidFill>
                <a:latin typeface="DM Sans"/>
                <a:ea typeface="DM Sans"/>
                <a:cs typeface="DM Sans"/>
              </a:defRPr>
            </a:pPr>
            <a:r>
              <a:rPr sz="4500" b="1">
                <a:solidFill>
                  <a:srgbClr val="122B38"/>
                </a:solidFill>
                <a:latin typeface="DM Sans"/>
                <a:ea typeface="DM Sans"/>
                <a:cs typeface="DM Sans"/>
              </a:rPr>
              <a:t>Prepare for Stripe</a:t>
            </a:r>
          </a:p>
          <a:p xmlns:a="http://schemas.openxmlformats.org/drawingml/2006/main">
            <a:pPr algn="l">
              <a:lnSpc>
                <a:spcPct val="108000"/>
              </a:lnSpc>
              <a:buNone/>
              <a:defRPr sz="4500" b="1">
                <a:solidFill>
                  <a:srgbClr val="122B38"/>
                </a:solidFill>
                <a:latin typeface="DM Sans"/>
                <a:ea typeface="DM Sans"/>
                <a:cs typeface="DM Sans"/>
              </a:defRPr>
            </a:pPr>
            <a:r>
              <a:rPr sz="4500" b="1">
                <a:solidFill>
                  <a:srgbClr val="122B38"/>
                </a:solidFill>
                <a:latin typeface="DM Sans"/>
                <a:ea typeface="DM Sans"/>
                <a:cs typeface="DM Sans"/>
              </a:rPr>
              <a:t>Payment Collection</a:t>
            </a:r>
          </a:p>
        </p:txBody>
      </p:sp>
      <p:sp>
        <p:nvSpPr>
          <p:cNvPr id="7" name="A clear plan before the first payment">
            <a:extLst xmlns:a="http://schemas.openxmlformats.org/drawingml/2006/main">
              <a:ext uri="{FF2B5EF4-FFF2-40B4-BE49-F238E27FC236}">
                <a16:creationId xmlns:a16="http://schemas.microsoft.com/office/drawing/2014/main" id="{FFFF3FC2-E43D-4FD8-85D2-DB3FBB897BA9}"/>
              </a:ext>
            </a:extLst>
          </p:cNvPr>
          <p:cNvSpPr>
            <a:spLocks xmlns:a="http://schemas.openxmlformats.org/drawingml/2006/main" noGrp="1"/>
          </p:cNvSpPr>
          <p:nvPr/>
        </p:nvSpPr>
        <p:spPr>
          <a:xfrm xmlns:a="http://schemas.openxmlformats.org/drawingml/2006/main">
            <a:off x="714375" y="339090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58707A"/>
                </a:solidFill>
                <a:latin typeface="DM Sans"/>
                <a:ea typeface="DM Sans"/>
                <a:cs typeface="DM Sans"/>
              </a:defRPr>
            </a:pPr>
            <a:r>
              <a:rPr sz="2175" b="0">
                <a:solidFill>
                  <a:srgbClr val="58707A"/>
                </a:solidFill>
                <a:latin typeface="DM Sans"/>
                <a:ea typeface="DM Sans"/>
                <a:cs typeface="DM Sans"/>
              </a:rPr>
              <a:t>A clear plan before the first payment</a:t>
            </a:r>
          </a:p>
        </p:txBody>
      </p:sp>
      <p:sp>
        <p:nvSpPr>
          <p:cNvPr id="8" name="">
            <a:extLst xmlns:a="http://schemas.openxmlformats.org/drawingml/2006/main">
              <a:ext uri="{FF2B5EF4-FFF2-40B4-BE49-F238E27FC236}">
                <a16:creationId xmlns:a16="http://schemas.microsoft.com/office/drawing/2014/main" id="{D0CBEF3A-ADAA-46B2-9F85-36FED15ED69D}"/>
              </a:ext>
            </a:extLst>
          </p:cNvPr>
          <p:cNvSpPr>
            <a:spLocks xmlns:a="http://schemas.openxmlformats.org/drawingml/2006/main" noGrp="1"/>
          </p:cNvSpPr>
          <p:nvPr/>
        </p:nvSpPr>
        <p:spPr>
          <a:xfrm xmlns:a="http://schemas.openxmlformats.org/drawingml/2006/main">
            <a:off x="685800" y="4552950"/>
            <a:ext cx="52578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9" name="01">
            <a:extLst xmlns:a="http://schemas.openxmlformats.org/drawingml/2006/main">
              <a:ext uri="{FF2B5EF4-FFF2-40B4-BE49-F238E27FC236}">
                <a16:creationId xmlns:a16="http://schemas.microsoft.com/office/drawing/2014/main" id="{AC1356C2-A3D0-4CB8-A32F-5870915D7D0B}"/>
              </a:ext>
            </a:extLst>
          </p:cNvPr>
          <p:cNvSpPr>
            <a:spLocks xmlns:a="http://schemas.openxmlformats.org/drawingml/2006/main" noGrp="1"/>
          </p:cNvSpPr>
          <p:nvPr/>
        </p:nvSpPr>
        <p:spPr>
          <a:xfrm xmlns:a="http://schemas.openxmlformats.org/drawingml/2006/main">
            <a:off x="685800" y="4752975"/>
            <a:ext cx="476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575" b="1">
                <a:solidFill>
                  <a:srgbClr val="137D83"/>
                </a:solidFill>
                <a:latin typeface="DM Sans"/>
                <a:ea typeface="DM Sans"/>
                <a:cs typeface="DM Sans"/>
              </a:defRPr>
            </a:pPr>
            <a:r>
              <a:rPr sz="1575" b="1">
                <a:solidFill>
                  <a:srgbClr val="137D83"/>
                </a:solidFill>
                <a:latin typeface="DM Sans"/>
                <a:ea typeface="DM Sans"/>
                <a:cs typeface="DM Sans"/>
              </a:rPr>
              <a:t>01</a:t>
            </a:r>
          </a:p>
        </p:txBody>
      </p:sp>
      <p:sp>
        <p:nvSpPr>
          <p:cNvPr id="10" name="Payment purpose">
            <a:extLst xmlns:a="http://schemas.openxmlformats.org/drawingml/2006/main">
              <a:ext uri="{FF2B5EF4-FFF2-40B4-BE49-F238E27FC236}">
                <a16:creationId xmlns:a16="http://schemas.microsoft.com/office/drawing/2014/main" id="{846DC74A-5907-45B5-B5E4-6D820ADABB01}"/>
              </a:ext>
            </a:extLst>
          </p:cNvPr>
          <p:cNvSpPr>
            <a:spLocks xmlns:a="http://schemas.openxmlformats.org/drawingml/2006/main" noGrp="1"/>
          </p:cNvSpPr>
          <p:nvPr/>
        </p:nvSpPr>
        <p:spPr>
          <a:xfrm xmlns:a="http://schemas.openxmlformats.org/drawingml/2006/main">
            <a:off x="1276350" y="4714875"/>
            <a:ext cx="46291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122B38"/>
                </a:solidFill>
                <a:latin typeface="DM Sans"/>
                <a:ea typeface="DM Sans"/>
                <a:cs typeface="DM Sans"/>
              </a:defRPr>
            </a:pPr>
            <a:r>
              <a:rPr sz="2175" b="0">
                <a:solidFill>
                  <a:srgbClr val="122B38"/>
                </a:solidFill>
                <a:latin typeface="DM Sans"/>
                <a:ea typeface="DM Sans"/>
                <a:cs typeface="DM Sans"/>
              </a:rPr>
              <a:t>Payment purpose</a:t>
            </a:r>
          </a:p>
        </p:txBody>
      </p:sp>
      <p:sp>
        <p:nvSpPr>
          <p:cNvPr id="11" name="">
            <a:extLst xmlns:a="http://schemas.openxmlformats.org/drawingml/2006/main">
              <a:ext uri="{FF2B5EF4-FFF2-40B4-BE49-F238E27FC236}">
                <a16:creationId xmlns:a16="http://schemas.microsoft.com/office/drawing/2014/main" id="{6308149C-91A6-4EC2-9DAD-2C79C2FB29F9}"/>
              </a:ext>
            </a:extLst>
          </p:cNvPr>
          <p:cNvSpPr>
            <a:spLocks xmlns:a="http://schemas.openxmlformats.org/drawingml/2006/main" noGrp="1"/>
          </p:cNvSpPr>
          <p:nvPr/>
        </p:nvSpPr>
        <p:spPr>
          <a:xfrm xmlns:a="http://schemas.openxmlformats.org/drawingml/2006/main">
            <a:off x="6248400" y="4552950"/>
            <a:ext cx="52578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2" name="02">
            <a:extLst xmlns:a="http://schemas.openxmlformats.org/drawingml/2006/main">
              <a:ext uri="{FF2B5EF4-FFF2-40B4-BE49-F238E27FC236}">
                <a16:creationId xmlns:a16="http://schemas.microsoft.com/office/drawing/2014/main" id="{E1521785-16E5-42E0-892A-9B9BF1CCC90B}"/>
              </a:ext>
            </a:extLst>
          </p:cNvPr>
          <p:cNvSpPr>
            <a:spLocks xmlns:a="http://schemas.openxmlformats.org/drawingml/2006/main" noGrp="1"/>
          </p:cNvSpPr>
          <p:nvPr/>
        </p:nvSpPr>
        <p:spPr>
          <a:xfrm xmlns:a="http://schemas.openxmlformats.org/drawingml/2006/main">
            <a:off x="6248400" y="4752975"/>
            <a:ext cx="476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575" b="1">
                <a:solidFill>
                  <a:srgbClr val="137D83"/>
                </a:solidFill>
                <a:latin typeface="DM Sans"/>
                <a:ea typeface="DM Sans"/>
                <a:cs typeface="DM Sans"/>
              </a:defRPr>
            </a:pPr>
            <a:r>
              <a:rPr sz="1575" b="1">
                <a:solidFill>
                  <a:srgbClr val="137D83"/>
                </a:solidFill>
                <a:latin typeface="DM Sans"/>
                <a:ea typeface="DM Sans"/>
                <a:cs typeface="DM Sans"/>
              </a:rPr>
              <a:t>02</a:t>
            </a:r>
          </a:p>
        </p:txBody>
      </p:sp>
      <p:sp>
        <p:nvSpPr>
          <p:cNvPr id="13" name="Availability and testing">
            <a:extLst xmlns:a="http://schemas.openxmlformats.org/drawingml/2006/main">
              <a:ext uri="{FF2B5EF4-FFF2-40B4-BE49-F238E27FC236}">
                <a16:creationId xmlns:a16="http://schemas.microsoft.com/office/drawing/2014/main" id="{1A32CBE8-2924-4F04-AAB3-18E0C581D17B}"/>
              </a:ext>
            </a:extLst>
          </p:cNvPr>
          <p:cNvSpPr>
            <a:spLocks xmlns:a="http://schemas.openxmlformats.org/drawingml/2006/main" noGrp="1"/>
          </p:cNvSpPr>
          <p:nvPr/>
        </p:nvSpPr>
        <p:spPr>
          <a:xfrm xmlns:a="http://schemas.openxmlformats.org/drawingml/2006/main">
            <a:off x="6838950" y="4714875"/>
            <a:ext cx="46291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122B38"/>
                </a:solidFill>
                <a:latin typeface="DM Sans"/>
                <a:ea typeface="DM Sans"/>
                <a:cs typeface="DM Sans"/>
              </a:defRPr>
            </a:pPr>
            <a:r>
              <a:rPr sz="2175" b="0">
                <a:solidFill>
                  <a:srgbClr val="122B38"/>
                </a:solidFill>
                <a:latin typeface="DM Sans"/>
                <a:ea typeface="DM Sans"/>
                <a:cs typeface="DM Sans"/>
              </a:rPr>
              <a:t>Availability and testing</a:t>
            </a:r>
          </a:p>
        </p:txBody>
      </p:sp>
    </p:spTree>
    <p:extLst>
      <p:ext uri="{BB962C8B-B14F-4D97-AF65-F5344CB8AC3E}">
        <p14:creationId xmlns:p14="http://schemas.microsoft.com/office/powerpoint/2010/main" val="435019461"/>
      </p:ext>
    </p:extLst>
  </p:cSld>
</p:sld>
</file>

<file path=ppt/slides/slide2.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0d8e7a6a41154882"/>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6">
            <a:extLst xmlns:a="http://schemas.openxmlformats.org/drawingml/2006/main">
              <a:ext uri="{FF2B5EF4-FFF2-40B4-BE49-F238E27FC236}">
                <a16:creationId xmlns:a16="http://schemas.microsoft.com/office/drawing/2014/main" id="{C1CC264D-5886-4ABD-8641-35AD94FC22A2}"/>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16</a:t>
            </a:r>
          </a:p>
        </p:txBody>
      </p:sp>
      <p:sp>
        <p:nvSpPr>
          <p:cNvPr id="3" name="">
            <a:extLst xmlns:a="http://schemas.openxmlformats.org/drawingml/2006/main">
              <a:ext uri="{FF2B5EF4-FFF2-40B4-BE49-F238E27FC236}">
                <a16:creationId xmlns:a16="http://schemas.microsoft.com/office/drawing/2014/main" id="{C4D6F016-DDA8-4F48-919E-6AF92CD6B8AE}"/>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2 / 08">
            <a:extLst xmlns:a="http://schemas.openxmlformats.org/drawingml/2006/main">
              <a:ext uri="{FF2B5EF4-FFF2-40B4-BE49-F238E27FC236}">
                <a16:creationId xmlns:a16="http://schemas.microsoft.com/office/drawing/2014/main" id="{DAD7F752-0051-4307-9219-DEC5849359BD}"/>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02 / 08</a:t>
            </a:r>
          </a:p>
        </p:txBody>
      </p:sp>
      <p:sp>
        <p:nvSpPr>
          <p:cNvPr id="5" name="KLARSTIG ACADEMY">
            <a:extLst xmlns:a="http://schemas.openxmlformats.org/drawingml/2006/main">
              <a:ext uri="{FF2B5EF4-FFF2-40B4-BE49-F238E27FC236}">
                <a16:creationId xmlns:a16="http://schemas.microsoft.com/office/drawing/2014/main" id="{04F6B427-5B1C-484C-B350-AADA8F855A06}"/>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Two payment contexts">
            <a:extLst xmlns:a="http://schemas.openxmlformats.org/drawingml/2006/main">
              <a:ext uri="{FF2B5EF4-FFF2-40B4-BE49-F238E27FC236}">
                <a16:creationId xmlns:a16="http://schemas.microsoft.com/office/drawing/2014/main" id="{294538C2-0A93-4840-B373-6B74B4456775}"/>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Two payment contexts</a:t>
            </a:r>
          </a:p>
        </p:txBody>
      </p:sp>
      <p:sp>
        <p:nvSpPr>
          <p:cNvPr id="7" name="Your subscription and your customer payments">
            <a:extLst xmlns:a="http://schemas.openxmlformats.org/drawingml/2006/main">
              <a:ext uri="{FF2B5EF4-FFF2-40B4-BE49-F238E27FC236}">
                <a16:creationId xmlns:a16="http://schemas.microsoft.com/office/drawing/2014/main" id="{35C1965E-5FBD-4669-BF20-99933DFC7BE7}"/>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Your subscription and your customer payments</a:t>
            </a:r>
          </a:p>
        </p:txBody>
      </p:sp>
      <p:sp>
        <p:nvSpPr>
          <p:cNvPr id="8" name="01">
            <a:extLst xmlns:a="http://schemas.openxmlformats.org/drawingml/2006/main">
              <a:ext uri="{FF2B5EF4-FFF2-40B4-BE49-F238E27FC236}">
                <a16:creationId xmlns:a16="http://schemas.microsoft.com/office/drawing/2014/main" id="{2B278B88-A652-42B8-95DA-C1ADE795DE17}"/>
              </a:ext>
            </a:extLst>
          </p:cNvPr>
          <p:cNvSpPr>
            <a:spLocks xmlns:a="http://schemas.openxmlformats.org/drawingml/2006/main" noGrp="1"/>
          </p:cNvSpPr>
          <p:nvPr/>
        </p:nvSpPr>
        <p:spPr>
          <a:xfrm xmlns:a="http://schemas.openxmlformats.org/drawingml/2006/main">
            <a:off x="685800" y="30384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Klarstig subscription: your organization pays">
            <a:extLst xmlns:a="http://schemas.openxmlformats.org/drawingml/2006/main">
              <a:ext uri="{FF2B5EF4-FFF2-40B4-BE49-F238E27FC236}">
                <a16:creationId xmlns:a16="http://schemas.microsoft.com/office/drawing/2014/main" id="{AD019D33-2ED2-4B92-BA0D-DAD646AA56BA}"/>
              </a:ext>
            </a:extLst>
          </p:cNvPr>
          <p:cNvSpPr>
            <a:spLocks xmlns:a="http://schemas.openxmlformats.org/drawingml/2006/main" noGrp="1"/>
          </p:cNvSpPr>
          <p:nvPr/>
        </p:nvSpPr>
        <p:spPr>
          <a:xfrm xmlns:a="http://schemas.openxmlformats.org/drawingml/2006/main">
            <a:off x="1409700" y="30099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Klarstig subscription: your organization pays for its plan</a:t>
            </a:r>
          </a:p>
        </p:txBody>
      </p:sp>
      <p:sp>
        <p:nvSpPr>
          <p:cNvPr id="10" name="">
            <a:extLst xmlns:a="http://schemas.openxmlformats.org/drawingml/2006/main">
              <a:ext uri="{FF2B5EF4-FFF2-40B4-BE49-F238E27FC236}">
                <a16:creationId xmlns:a16="http://schemas.microsoft.com/office/drawing/2014/main" id="{6579F3F7-D330-497A-923C-E7DFCD9728F9}"/>
              </a:ext>
            </a:extLst>
          </p:cNvPr>
          <p:cNvSpPr>
            <a:spLocks xmlns:a="http://schemas.openxmlformats.org/drawingml/2006/main" noGrp="1"/>
          </p:cNvSpPr>
          <p:nvPr/>
        </p:nvSpPr>
        <p:spPr>
          <a:xfrm xmlns:a="http://schemas.openxmlformats.org/drawingml/2006/main">
            <a:off x="1409700" y="41910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90603D3C-E127-4A29-A75D-8D98ABDCF767}"/>
              </a:ext>
            </a:extLst>
          </p:cNvPr>
          <p:cNvSpPr>
            <a:spLocks xmlns:a="http://schemas.openxmlformats.org/drawingml/2006/main" noGrp="1"/>
          </p:cNvSpPr>
          <p:nvPr/>
        </p:nvSpPr>
        <p:spPr>
          <a:xfrm xmlns:a="http://schemas.openxmlformats.org/drawingml/2006/main">
            <a:off x="685800" y="43529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Customer collection: a respondent pays your o">
            <a:extLst xmlns:a="http://schemas.openxmlformats.org/drawingml/2006/main">
              <a:ext uri="{FF2B5EF4-FFF2-40B4-BE49-F238E27FC236}">
                <a16:creationId xmlns:a16="http://schemas.microsoft.com/office/drawing/2014/main" id="{A8602045-63D8-4AF1-92EC-D251C004DC95}"/>
              </a:ext>
            </a:extLst>
          </p:cNvPr>
          <p:cNvSpPr>
            <a:spLocks xmlns:a="http://schemas.openxmlformats.org/drawingml/2006/main" noGrp="1"/>
          </p:cNvSpPr>
          <p:nvPr/>
        </p:nvSpPr>
        <p:spPr>
          <a:xfrm xmlns:a="http://schemas.openxmlformats.org/drawingml/2006/main">
            <a:off x="1409700" y="43243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Customer collection: a respondent pays your organization</a:t>
            </a:r>
          </a:p>
        </p:txBody>
      </p:sp>
    </p:spTree>
    <p:extLst>
      <p:ext uri="{BB962C8B-B14F-4D97-AF65-F5344CB8AC3E}">
        <p14:creationId xmlns:p14="http://schemas.microsoft.com/office/powerpoint/2010/main" val="501444015"/>
      </p:ext>
    </p:extLst>
  </p:cSld>
</p:sld>
</file>

<file path=ppt/slides/slide3.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f4ad3fa617a4f02"/>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6">
            <a:extLst xmlns:a="http://schemas.openxmlformats.org/drawingml/2006/main">
              <a:ext uri="{FF2B5EF4-FFF2-40B4-BE49-F238E27FC236}">
                <a16:creationId xmlns:a16="http://schemas.microsoft.com/office/drawing/2014/main" id="{34197512-006F-4EC7-A29B-C133322DC332}"/>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16</a:t>
            </a:r>
          </a:p>
        </p:txBody>
      </p:sp>
      <p:sp>
        <p:nvSpPr>
          <p:cNvPr id="3" name="">
            <a:extLst xmlns:a="http://schemas.openxmlformats.org/drawingml/2006/main">
              <a:ext uri="{FF2B5EF4-FFF2-40B4-BE49-F238E27FC236}">
                <a16:creationId xmlns:a16="http://schemas.microsoft.com/office/drawing/2014/main" id="{E0ED3F84-9FF0-4788-AB21-104268909750}"/>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3 / 08">
            <a:extLst xmlns:a="http://schemas.openxmlformats.org/drawingml/2006/main">
              <a:ext uri="{FF2B5EF4-FFF2-40B4-BE49-F238E27FC236}">
                <a16:creationId xmlns:a16="http://schemas.microsoft.com/office/drawing/2014/main" id="{74C549C5-28F6-467B-A607-0302E4B1C038}"/>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03 / 08</a:t>
            </a:r>
          </a:p>
        </p:txBody>
      </p:sp>
      <p:sp>
        <p:nvSpPr>
          <p:cNvPr id="5" name="KLARSTIG ACADEMY">
            <a:extLst xmlns:a="http://schemas.openxmlformats.org/drawingml/2006/main">
              <a:ext uri="{FF2B5EF4-FFF2-40B4-BE49-F238E27FC236}">
                <a16:creationId xmlns:a16="http://schemas.microsoft.com/office/drawing/2014/main" id="{6CBF3105-1C45-4D41-8387-E240133B2020}"/>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Feature availability">
            <a:extLst xmlns:a="http://schemas.openxmlformats.org/drawingml/2006/main">
              <a:ext uri="{FF2B5EF4-FFF2-40B4-BE49-F238E27FC236}">
                <a16:creationId xmlns:a16="http://schemas.microsoft.com/office/drawing/2014/main" id="{5A7CD478-FA64-4691-81C1-B1AE491D331E}"/>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Feature availability</a:t>
            </a:r>
          </a:p>
        </p:txBody>
      </p:sp>
      <p:sp>
        <p:nvSpPr>
          <p:cNvPr id="7" name="The workspace status determines the next step">
            <a:extLst xmlns:a="http://schemas.openxmlformats.org/drawingml/2006/main">
              <a:ext uri="{FF2B5EF4-FFF2-40B4-BE49-F238E27FC236}">
                <a16:creationId xmlns:a16="http://schemas.microsoft.com/office/drawing/2014/main" id="{B0C2EDD0-4D87-4BE8-ADE6-7384933B5216}"/>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The workspace status determines the next step</a:t>
            </a:r>
          </a:p>
        </p:txBody>
      </p:sp>
      <p:sp>
        <p:nvSpPr>
          <p:cNvPr id="8" name="01">
            <a:extLst xmlns:a="http://schemas.openxmlformats.org/drawingml/2006/main">
              <a:ext uri="{FF2B5EF4-FFF2-40B4-BE49-F238E27FC236}">
                <a16:creationId xmlns:a16="http://schemas.microsoft.com/office/drawing/2014/main" id="{B6D6DB95-C82B-4BBB-925D-4C398CEDB0A7}"/>
              </a:ext>
            </a:extLst>
          </p:cNvPr>
          <p:cNvSpPr>
            <a:spLocks xmlns:a="http://schemas.openxmlformats.org/drawingml/2006/main" noGrp="1"/>
          </p:cNvSpPr>
          <p:nvPr/>
        </p:nvSpPr>
        <p:spPr>
          <a:xfrm xmlns:a="http://schemas.openxmlformats.org/drawingml/2006/main">
            <a:off x="685800" y="30384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Review Stripe in Integrations">
            <a:extLst xmlns:a="http://schemas.openxmlformats.org/drawingml/2006/main">
              <a:ext uri="{FF2B5EF4-FFF2-40B4-BE49-F238E27FC236}">
                <a16:creationId xmlns:a16="http://schemas.microsoft.com/office/drawing/2014/main" id="{2F44A81F-0523-46EB-85B6-E7D2AB7377A8}"/>
              </a:ext>
            </a:extLst>
          </p:cNvPr>
          <p:cNvSpPr>
            <a:spLocks xmlns:a="http://schemas.openxmlformats.org/drawingml/2006/main" noGrp="1"/>
          </p:cNvSpPr>
          <p:nvPr/>
        </p:nvSpPr>
        <p:spPr>
          <a:xfrm xmlns:a="http://schemas.openxmlformats.org/drawingml/2006/main">
            <a:off x="1409700" y="30099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Review Stripe in Integrations</a:t>
            </a:r>
          </a:p>
        </p:txBody>
      </p:sp>
      <p:sp>
        <p:nvSpPr>
          <p:cNvPr id="10" name="">
            <a:extLst xmlns:a="http://schemas.openxmlformats.org/drawingml/2006/main">
              <a:ext uri="{FF2B5EF4-FFF2-40B4-BE49-F238E27FC236}">
                <a16:creationId xmlns:a16="http://schemas.microsoft.com/office/drawing/2014/main" id="{738C01A9-EFBA-442D-94B8-FCEC38207E5A}"/>
              </a:ext>
            </a:extLst>
          </p:cNvPr>
          <p:cNvSpPr>
            <a:spLocks xmlns:a="http://schemas.openxmlformats.org/drawingml/2006/main" noGrp="1"/>
          </p:cNvSpPr>
          <p:nvPr/>
        </p:nvSpPr>
        <p:spPr>
          <a:xfrm xmlns:a="http://schemas.openxmlformats.org/drawingml/2006/main">
            <a:off x="1409700" y="41910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B713D83E-35DC-4C7D-8B1E-F63052C7D9E9}"/>
              </a:ext>
            </a:extLst>
          </p:cNvPr>
          <p:cNvSpPr>
            <a:spLocks xmlns:a="http://schemas.openxmlformats.org/drawingml/2006/main" noGrp="1"/>
          </p:cNvSpPr>
          <p:nvPr/>
        </p:nvSpPr>
        <p:spPr>
          <a:xfrm xmlns:a="http://schemas.openxmlformats.org/drawingml/2006/main">
            <a:off x="685800" y="43529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Keep the payment requirement in draft while v">
            <a:extLst xmlns:a="http://schemas.openxmlformats.org/drawingml/2006/main">
              <a:ext uri="{FF2B5EF4-FFF2-40B4-BE49-F238E27FC236}">
                <a16:creationId xmlns:a16="http://schemas.microsoft.com/office/drawing/2014/main" id="{B101BDC0-ABC4-4805-8EB8-C42BDFB8B3BD}"/>
              </a:ext>
            </a:extLst>
          </p:cNvPr>
          <p:cNvSpPr>
            <a:spLocks xmlns:a="http://schemas.openxmlformats.org/drawingml/2006/main" noGrp="1"/>
          </p:cNvSpPr>
          <p:nvPr/>
        </p:nvSpPr>
        <p:spPr>
          <a:xfrm xmlns:a="http://schemas.openxmlformats.org/drawingml/2006/main">
            <a:off x="1409700" y="43243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Keep the payment requirement in draft while validation remains incomplete</a:t>
            </a:r>
          </a:p>
        </p:txBody>
      </p:sp>
    </p:spTree>
    <p:extLst>
      <p:ext uri="{BB962C8B-B14F-4D97-AF65-F5344CB8AC3E}">
        <p14:creationId xmlns:p14="http://schemas.microsoft.com/office/powerpoint/2010/main" val="195401759"/>
      </p:ext>
    </p:extLst>
  </p:cSld>
</p:sld>
</file>

<file path=ppt/slides/slide4.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6445a92e39bd4b16"/>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6">
            <a:extLst xmlns:a="http://schemas.openxmlformats.org/drawingml/2006/main">
              <a:ext uri="{FF2B5EF4-FFF2-40B4-BE49-F238E27FC236}">
                <a16:creationId xmlns:a16="http://schemas.microsoft.com/office/drawing/2014/main" id="{369E811A-AA14-4337-A14B-72FC0AAA2254}"/>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16</a:t>
            </a:r>
          </a:p>
        </p:txBody>
      </p:sp>
      <p:sp>
        <p:nvSpPr>
          <p:cNvPr id="3" name="">
            <a:extLst xmlns:a="http://schemas.openxmlformats.org/drawingml/2006/main">
              <a:ext uri="{FF2B5EF4-FFF2-40B4-BE49-F238E27FC236}">
                <a16:creationId xmlns:a16="http://schemas.microsoft.com/office/drawing/2014/main" id="{10BEB648-BBF9-4D5D-B6BA-5F7E9DB207D6}"/>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4 / 08">
            <a:extLst xmlns:a="http://schemas.openxmlformats.org/drawingml/2006/main">
              <a:ext uri="{FF2B5EF4-FFF2-40B4-BE49-F238E27FC236}">
                <a16:creationId xmlns:a16="http://schemas.microsoft.com/office/drawing/2014/main" id="{1FC80D15-EC9F-4516-8C51-E5D97391D6A5}"/>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04 / 08</a:t>
            </a:r>
          </a:p>
        </p:txBody>
      </p:sp>
      <p:sp>
        <p:nvSpPr>
          <p:cNvPr id="5" name="KLARSTIG ACADEMY">
            <a:extLst xmlns:a="http://schemas.openxmlformats.org/drawingml/2006/main">
              <a:ext uri="{FF2B5EF4-FFF2-40B4-BE49-F238E27FC236}">
                <a16:creationId xmlns:a16="http://schemas.microsoft.com/office/drawing/2014/main" id="{83BEBD6C-499F-4923-8AFF-F8F06D787967}"/>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A clear payment request">
            <a:extLst xmlns:a="http://schemas.openxmlformats.org/drawingml/2006/main">
              <a:ext uri="{FF2B5EF4-FFF2-40B4-BE49-F238E27FC236}">
                <a16:creationId xmlns:a16="http://schemas.microsoft.com/office/drawing/2014/main" id="{F454E16A-14F3-456F-BB08-3EB79E60EED2}"/>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A clear payment request</a:t>
            </a:r>
          </a:p>
        </p:txBody>
      </p:sp>
      <p:sp>
        <p:nvSpPr>
          <p:cNvPr id="7" name="Illustrative event registration">
            <a:extLst xmlns:a="http://schemas.openxmlformats.org/drawingml/2006/main">
              <a:ext uri="{FF2B5EF4-FFF2-40B4-BE49-F238E27FC236}">
                <a16:creationId xmlns:a16="http://schemas.microsoft.com/office/drawing/2014/main" id="{32B89A40-82E1-495B-B70D-80F05A8C9ECF}"/>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Illustrative event registration</a:t>
            </a:r>
          </a:p>
        </p:txBody>
      </p:sp>
      <p:sp>
        <p:nvSpPr>
          <p:cNvPr id="8" name="01">
            <a:extLst xmlns:a="http://schemas.openxmlformats.org/drawingml/2006/main">
              <a:ext uri="{FF2B5EF4-FFF2-40B4-BE49-F238E27FC236}">
                <a16:creationId xmlns:a16="http://schemas.microsoft.com/office/drawing/2014/main" id="{C57DFCA5-DA15-44E8-9BF0-A165B94D4257}"/>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Amount: $50 USD">
            <a:extLst xmlns:a="http://schemas.openxmlformats.org/drawingml/2006/main">
              <a:ext uri="{FF2B5EF4-FFF2-40B4-BE49-F238E27FC236}">
                <a16:creationId xmlns:a16="http://schemas.microsoft.com/office/drawing/2014/main" id="{19D16F39-8A50-4212-9F3D-2150E2BB07E5}"/>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Amount: $50 USD</a:t>
            </a:r>
          </a:p>
        </p:txBody>
      </p:sp>
      <p:sp>
        <p:nvSpPr>
          <p:cNvPr id="10" name="">
            <a:extLst xmlns:a="http://schemas.openxmlformats.org/drawingml/2006/main">
              <a:ext uri="{FF2B5EF4-FFF2-40B4-BE49-F238E27FC236}">
                <a16:creationId xmlns:a16="http://schemas.microsoft.com/office/drawing/2014/main" id="{4A01EE5C-97F8-4019-8F39-14A10D1252D2}"/>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F0CF866E-3831-4120-86D3-C02FBA9AD3E5}"/>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Purpose: one event registration">
            <a:extLst xmlns:a="http://schemas.openxmlformats.org/drawingml/2006/main">
              <a:ext uri="{FF2B5EF4-FFF2-40B4-BE49-F238E27FC236}">
                <a16:creationId xmlns:a16="http://schemas.microsoft.com/office/drawing/2014/main" id="{752072E6-10A2-42C8-8F04-D5B71AD8ACCF}"/>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Purpose: one event registration</a:t>
            </a:r>
          </a:p>
        </p:txBody>
      </p:sp>
      <p:sp>
        <p:nvSpPr>
          <p:cNvPr id="13" name="">
            <a:extLst xmlns:a="http://schemas.openxmlformats.org/drawingml/2006/main">
              <a:ext uri="{FF2B5EF4-FFF2-40B4-BE49-F238E27FC236}">
                <a16:creationId xmlns:a16="http://schemas.microsoft.com/office/drawing/2014/main" id="{81C6B48F-7015-485B-A64B-B7F7432ABAF2}"/>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9AA8AD9E-E454-40B1-8918-FF2C4218FC65}"/>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Define cancellation and refund handling">
            <a:extLst xmlns:a="http://schemas.openxmlformats.org/drawingml/2006/main">
              <a:ext uri="{FF2B5EF4-FFF2-40B4-BE49-F238E27FC236}">
                <a16:creationId xmlns:a16="http://schemas.microsoft.com/office/drawing/2014/main" id="{E78FF2CB-AB82-4BBF-8823-1B9F05C8B046}"/>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Define cancellation and refund handling</a:t>
            </a:r>
          </a:p>
        </p:txBody>
      </p:sp>
    </p:spTree>
    <p:extLst>
      <p:ext uri="{BB962C8B-B14F-4D97-AF65-F5344CB8AC3E}">
        <p14:creationId xmlns:p14="http://schemas.microsoft.com/office/powerpoint/2010/main" val="330616587"/>
      </p:ext>
    </p:extLst>
  </p:cSld>
</p:sld>
</file>

<file path=ppt/slides/slide5.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92d8db64025a421b"/>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6">
            <a:extLst xmlns:a="http://schemas.openxmlformats.org/drawingml/2006/main">
              <a:ext uri="{FF2B5EF4-FFF2-40B4-BE49-F238E27FC236}">
                <a16:creationId xmlns:a16="http://schemas.microsoft.com/office/drawing/2014/main" id="{804AED85-3BDE-45A8-BF64-E8C90C0D0A91}"/>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16</a:t>
            </a:r>
          </a:p>
        </p:txBody>
      </p:sp>
      <p:sp>
        <p:nvSpPr>
          <p:cNvPr id="3" name="">
            <a:extLst xmlns:a="http://schemas.openxmlformats.org/drawingml/2006/main">
              <a:ext uri="{FF2B5EF4-FFF2-40B4-BE49-F238E27FC236}">
                <a16:creationId xmlns:a16="http://schemas.microsoft.com/office/drawing/2014/main" id="{E6FD2C18-70F4-48B6-B833-98456C3CC371}"/>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5 / 08">
            <a:extLst xmlns:a="http://schemas.openxmlformats.org/drawingml/2006/main">
              <a:ext uri="{FF2B5EF4-FFF2-40B4-BE49-F238E27FC236}">
                <a16:creationId xmlns:a16="http://schemas.microsoft.com/office/drawing/2014/main" id="{D7FBB20A-E75E-4864-AF3A-14B92D3D4F78}"/>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05 / 08</a:t>
            </a:r>
          </a:p>
        </p:txBody>
      </p:sp>
      <p:sp>
        <p:nvSpPr>
          <p:cNvPr id="5" name="KLARSTIG ACADEMY">
            <a:extLst xmlns:a="http://schemas.openxmlformats.org/drawingml/2006/main">
              <a:ext uri="{FF2B5EF4-FFF2-40B4-BE49-F238E27FC236}">
                <a16:creationId xmlns:a16="http://schemas.microsoft.com/office/drawing/2014/main" id="{571CD0ED-453E-469A-A869-0012385132E2}"/>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Card entry">
            <a:extLst xmlns:a="http://schemas.openxmlformats.org/drawingml/2006/main">
              <a:ext uri="{FF2B5EF4-FFF2-40B4-BE49-F238E27FC236}">
                <a16:creationId xmlns:a16="http://schemas.microsoft.com/office/drawing/2014/main" id="{36B1BFE8-7E33-4B03-98EE-1B6A967DC68E}"/>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Card entry</a:t>
            </a:r>
          </a:p>
        </p:txBody>
      </p:sp>
      <p:sp>
        <p:nvSpPr>
          <p:cNvPr id="7" name="Card details stay in the approved payment int">
            <a:extLst xmlns:a="http://schemas.openxmlformats.org/drawingml/2006/main">
              <a:ext uri="{FF2B5EF4-FFF2-40B4-BE49-F238E27FC236}">
                <a16:creationId xmlns:a16="http://schemas.microsoft.com/office/drawing/2014/main" id="{7494A341-922F-4285-B553-26577BEC8997}"/>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Card details stay in the approved payment interface</a:t>
            </a:r>
          </a:p>
        </p:txBody>
      </p:sp>
      <p:sp>
        <p:nvSpPr>
          <p:cNvPr id="8" name="01">
            <a:extLst xmlns:a="http://schemas.openxmlformats.org/drawingml/2006/main">
              <a:ext uri="{FF2B5EF4-FFF2-40B4-BE49-F238E27FC236}">
                <a16:creationId xmlns:a16="http://schemas.microsoft.com/office/drawing/2014/main" id="{D22C1BD9-990D-4DF7-A68B-425FAE1D81D8}"/>
              </a:ext>
            </a:extLst>
          </p:cNvPr>
          <p:cNvSpPr>
            <a:spLocks xmlns:a="http://schemas.openxmlformats.org/drawingml/2006/main" noGrp="1"/>
          </p:cNvSpPr>
          <p:nvPr/>
        </p:nvSpPr>
        <p:spPr>
          <a:xfrm xmlns:a="http://schemas.openxmlformats.org/drawingml/2006/main">
            <a:off x="685800" y="30384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Use the supported Stripe payment interface">
            <a:extLst xmlns:a="http://schemas.openxmlformats.org/drawingml/2006/main">
              <a:ext uri="{FF2B5EF4-FFF2-40B4-BE49-F238E27FC236}">
                <a16:creationId xmlns:a16="http://schemas.microsoft.com/office/drawing/2014/main" id="{9ADBDC74-C92C-43D5-9BCC-BFE85CCB7496}"/>
              </a:ext>
            </a:extLst>
          </p:cNvPr>
          <p:cNvSpPr>
            <a:spLocks xmlns:a="http://schemas.openxmlformats.org/drawingml/2006/main" noGrp="1"/>
          </p:cNvSpPr>
          <p:nvPr/>
        </p:nvSpPr>
        <p:spPr>
          <a:xfrm xmlns:a="http://schemas.openxmlformats.org/drawingml/2006/main">
            <a:off x="1409700" y="30099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Use the supported Stripe payment interface</a:t>
            </a:r>
          </a:p>
        </p:txBody>
      </p:sp>
      <p:sp>
        <p:nvSpPr>
          <p:cNvPr id="10" name="">
            <a:extLst xmlns:a="http://schemas.openxmlformats.org/drawingml/2006/main">
              <a:ext uri="{FF2B5EF4-FFF2-40B4-BE49-F238E27FC236}">
                <a16:creationId xmlns:a16="http://schemas.microsoft.com/office/drawing/2014/main" id="{96656402-D691-4962-882E-CF7025C71DC3}"/>
              </a:ext>
            </a:extLst>
          </p:cNvPr>
          <p:cNvSpPr>
            <a:spLocks xmlns:a="http://schemas.openxmlformats.org/drawingml/2006/main" noGrp="1"/>
          </p:cNvSpPr>
          <p:nvPr/>
        </p:nvSpPr>
        <p:spPr>
          <a:xfrm xmlns:a="http://schemas.openxmlformats.org/drawingml/2006/main">
            <a:off x="1409700" y="41910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B151043F-9DDA-489B-9A55-DDD14748DB57}"/>
              </a:ext>
            </a:extLst>
          </p:cNvPr>
          <p:cNvSpPr>
            <a:spLocks xmlns:a="http://schemas.openxmlformats.org/drawingml/2006/main" noGrp="1"/>
          </p:cNvSpPr>
          <p:nvPr/>
        </p:nvSpPr>
        <p:spPr>
          <a:xfrm xmlns:a="http://schemas.openxmlformats.org/drawingml/2006/main">
            <a:off x="685800" y="43529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Keep card numbers out of ordinary form fields">
            <a:extLst xmlns:a="http://schemas.openxmlformats.org/drawingml/2006/main">
              <a:ext uri="{FF2B5EF4-FFF2-40B4-BE49-F238E27FC236}">
                <a16:creationId xmlns:a16="http://schemas.microsoft.com/office/drawing/2014/main" id="{746E2D66-A6E0-4F40-A6D7-616E59A6D1AD}"/>
              </a:ext>
            </a:extLst>
          </p:cNvPr>
          <p:cNvSpPr>
            <a:spLocks xmlns:a="http://schemas.openxmlformats.org/drawingml/2006/main" noGrp="1"/>
          </p:cNvSpPr>
          <p:nvPr/>
        </p:nvSpPr>
        <p:spPr>
          <a:xfrm xmlns:a="http://schemas.openxmlformats.org/drawingml/2006/main">
            <a:off x="1409700" y="43243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Keep card numbers out of ordinary form fields and messages</a:t>
            </a:r>
          </a:p>
        </p:txBody>
      </p:sp>
    </p:spTree>
    <p:extLst>
      <p:ext uri="{BB962C8B-B14F-4D97-AF65-F5344CB8AC3E}">
        <p14:creationId xmlns:p14="http://schemas.microsoft.com/office/powerpoint/2010/main" val="212270121"/>
      </p:ext>
    </p:extLst>
  </p:cSld>
</p:sld>
</file>

<file path=ppt/slides/slide6.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6b48a5ccd5524cbb"/>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6">
            <a:extLst xmlns:a="http://schemas.openxmlformats.org/drawingml/2006/main">
              <a:ext uri="{FF2B5EF4-FFF2-40B4-BE49-F238E27FC236}">
                <a16:creationId xmlns:a16="http://schemas.microsoft.com/office/drawing/2014/main" id="{5927D97A-49AA-409E-A647-32A8B459D259}"/>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16</a:t>
            </a:r>
          </a:p>
        </p:txBody>
      </p:sp>
      <p:sp>
        <p:nvSpPr>
          <p:cNvPr id="3" name="">
            <a:extLst xmlns:a="http://schemas.openxmlformats.org/drawingml/2006/main">
              <a:ext uri="{FF2B5EF4-FFF2-40B4-BE49-F238E27FC236}">
                <a16:creationId xmlns:a16="http://schemas.microsoft.com/office/drawing/2014/main" id="{54EF6ABC-8D96-4AB9-9F2E-C69FBBF0C2D8}"/>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6 / 08">
            <a:extLst xmlns:a="http://schemas.openxmlformats.org/drawingml/2006/main">
              <a:ext uri="{FF2B5EF4-FFF2-40B4-BE49-F238E27FC236}">
                <a16:creationId xmlns:a16="http://schemas.microsoft.com/office/drawing/2014/main" id="{CA203C7D-58AF-4705-90BC-71C8A3218675}"/>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06 / 08</a:t>
            </a:r>
          </a:p>
        </p:txBody>
      </p:sp>
      <p:sp>
        <p:nvSpPr>
          <p:cNvPr id="5" name="KLARSTIG ACADEMY">
            <a:extLst xmlns:a="http://schemas.openxmlformats.org/drawingml/2006/main">
              <a:ext uri="{FF2B5EF4-FFF2-40B4-BE49-F238E27FC236}">
                <a16:creationId xmlns:a16="http://schemas.microsoft.com/office/drawing/2014/main" id="{3B0BD5B2-8983-4FB1-B96B-D8540E868342}"/>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A sandbox rehearsal">
            <a:extLst xmlns:a="http://schemas.openxmlformats.org/drawingml/2006/main">
              <a:ext uri="{FF2B5EF4-FFF2-40B4-BE49-F238E27FC236}">
                <a16:creationId xmlns:a16="http://schemas.microsoft.com/office/drawing/2014/main" id="{7A70C41A-FA1C-4BC5-B0AC-4639B9EF9FC2}"/>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A sandbox rehearsal</a:t>
            </a:r>
          </a:p>
        </p:txBody>
      </p:sp>
      <p:sp>
        <p:nvSpPr>
          <p:cNvPr id="7" name="Practice with Stripe test data">
            <a:extLst xmlns:a="http://schemas.openxmlformats.org/drawingml/2006/main">
              <a:ext uri="{FF2B5EF4-FFF2-40B4-BE49-F238E27FC236}">
                <a16:creationId xmlns:a16="http://schemas.microsoft.com/office/drawing/2014/main" id="{74A498D2-0B11-4D55-B298-76F22F99AFAD}"/>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Practice with Stripe test data</a:t>
            </a:r>
          </a:p>
        </p:txBody>
      </p:sp>
      <p:sp>
        <p:nvSpPr>
          <p:cNvPr id="8" name="01">
            <a:extLst xmlns:a="http://schemas.openxmlformats.org/drawingml/2006/main">
              <a:ext uri="{FF2B5EF4-FFF2-40B4-BE49-F238E27FC236}">
                <a16:creationId xmlns:a16="http://schemas.microsoft.com/office/drawing/2014/main" id="{309B5E70-2FC7-43A6-BD18-0F847CBBF06C}"/>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Successful payment">
            <a:extLst xmlns:a="http://schemas.openxmlformats.org/drawingml/2006/main">
              <a:ext uri="{FF2B5EF4-FFF2-40B4-BE49-F238E27FC236}">
                <a16:creationId xmlns:a16="http://schemas.microsoft.com/office/drawing/2014/main" id="{C91E17AA-9F7E-407F-A11A-C5DEA5CCBB9E}"/>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Successful payment</a:t>
            </a:r>
          </a:p>
        </p:txBody>
      </p:sp>
      <p:sp>
        <p:nvSpPr>
          <p:cNvPr id="10" name="">
            <a:extLst xmlns:a="http://schemas.openxmlformats.org/drawingml/2006/main">
              <a:ext uri="{FF2B5EF4-FFF2-40B4-BE49-F238E27FC236}">
                <a16:creationId xmlns:a16="http://schemas.microsoft.com/office/drawing/2014/main" id="{B7E2AA38-1EB9-44E7-9AD7-241382F2378C}"/>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925EDBFF-FE6B-4752-B02C-B806977EE90D}"/>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Declined payment">
            <a:extLst xmlns:a="http://schemas.openxmlformats.org/drawingml/2006/main">
              <a:ext uri="{FF2B5EF4-FFF2-40B4-BE49-F238E27FC236}">
                <a16:creationId xmlns:a16="http://schemas.microsoft.com/office/drawing/2014/main" id="{5D4E835A-73C6-4C0A-9B8B-A37CF01F40C2}"/>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Declined payment</a:t>
            </a:r>
          </a:p>
        </p:txBody>
      </p:sp>
      <p:sp>
        <p:nvSpPr>
          <p:cNvPr id="13" name="">
            <a:extLst xmlns:a="http://schemas.openxmlformats.org/drawingml/2006/main">
              <a:ext uri="{FF2B5EF4-FFF2-40B4-BE49-F238E27FC236}">
                <a16:creationId xmlns:a16="http://schemas.microsoft.com/office/drawing/2014/main" id="{98A55F81-E9C5-426D-B05C-927AC90E2E08}"/>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16594F8A-AD7B-4517-AB98-CC652BC89F54}"/>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Canceled checkout">
            <a:extLst xmlns:a="http://schemas.openxmlformats.org/drawingml/2006/main">
              <a:ext uri="{FF2B5EF4-FFF2-40B4-BE49-F238E27FC236}">
                <a16:creationId xmlns:a16="http://schemas.microsoft.com/office/drawing/2014/main" id="{B2C0A431-F4EF-4910-843A-D90EDCDDF6A2}"/>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Canceled checkout</a:t>
            </a:r>
          </a:p>
        </p:txBody>
      </p:sp>
    </p:spTree>
    <p:extLst>
      <p:ext uri="{BB962C8B-B14F-4D97-AF65-F5344CB8AC3E}">
        <p14:creationId xmlns:p14="http://schemas.microsoft.com/office/powerpoint/2010/main" val="1270669224"/>
      </p:ext>
    </p:extLst>
  </p:cSld>
</p:sld>
</file>

<file path=ppt/slides/slide7.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3bf9ed46cf8a4f74"/>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6">
            <a:extLst xmlns:a="http://schemas.openxmlformats.org/drawingml/2006/main">
              <a:ext uri="{FF2B5EF4-FFF2-40B4-BE49-F238E27FC236}">
                <a16:creationId xmlns:a16="http://schemas.microsoft.com/office/drawing/2014/main" id="{BB711DF3-C0E0-450E-AE1F-4C8F45E9FB27}"/>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16</a:t>
            </a:r>
          </a:p>
        </p:txBody>
      </p:sp>
      <p:sp>
        <p:nvSpPr>
          <p:cNvPr id="3" name="">
            <a:extLst xmlns:a="http://schemas.openxmlformats.org/drawingml/2006/main">
              <a:ext uri="{FF2B5EF4-FFF2-40B4-BE49-F238E27FC236}">
                <a16:creationId xmlns:a16="http://schemas.microsoft.com/office/drawing/2014/main" id="{068C5F55-F093-4E20-8D40-DD347BBC1A1D}"/>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7 / 08">
            <a:extLst xmlns:a="http://schemas.openxmlformats.org/drawingml/2006/main">
              <a:ext uri="{FF2B5EF4-FFF2-40B4-BE49-F238E27FC236}">
                <a16:creationId xmlns:a16="http://schemas.microsoft.com/office/drawing/2014/main" id="{FC9CAA6C-9638-4560-A479-D50CC3E68C6C}"/>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07 / 08</a:t>
            </a:r>
          </a:p>
        </p:txBody>
      </p:sp>
      <p:sp>
        <p:nvSpPr>
          <p:cNvPr id="5" name="KLARSTIG ACADEMY">
            <a:extLst xmlns:a="http://schemas.openxmlformats.org/drawingml/2006/main">
              <a:ext uri="{FF2B5EF4-FFF2-40B4-BE49-F238E27FC236}">
                <a16:creationId xmlns:a16="http://schemas.microsoft.com/office/drawing/2014/main" id="{F71698E8-959A-4735-9AB5-37D313749DB2}"/>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Confirmed payment status">
            <a:extLst xmlns:a="http://schemas.openxmlformats.org/drawingml/2006/main">
              <a:ext uri="{FF2B5EF4-FFF2-40B4-BE49-F238E27FC236}">
                <a16:creationId xmlns:a16="http://schemas.microsoft.com/office/drawing/2014/main" id="{BBF25AEE-64D4-4F1F-BB11-801FFA7F3B51}"/>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Confirmed payment status</a:t>
            </a:r>
          </a:p>
        </p:txBody>
      </p:sp>
      <p:sp>
        <p:nvSpPr>
          <p:cNvPr id="7" name="The payment result controls the next action">
            <a:extLst xmlns:a="http://schemas.openxmlformats.org/drawingml/2006/main">
              <a:ext uri="{FF2B5EF4-FFF2-40B4-BE49-F238E27FC236}">
                <a16:creationId xmlns:a16="http://schemas.microsoft.com/office/drawing/2014/main" id="{F5C721BF-90B7-49B7-A016-37DEE760FA28}"/>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The payment result controls the next action</a:t>
            </a:r>
          </a:p>
        </p:txBody>
      </p:sp>
      <p:sp>
        <p:nvSpPr>
          <p:cNvPr id="8" name="01">
            <a:extLst xmlns:a="http://schemas.openxmlformats.org/drawingml/2006/main">
              <a:ext uri="{FF2B5EF4-FFF2-40B4-BE49-F238E27FC236}">
                <a16:creationId xmlns:a16="http://schemas.microsoft.com/office/drawing/2014/main" id="{DCAA1077-15A6-4C52-B420-94A44B207166}"/>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Awaiting payment: hold the paid-only action">
            <a:extLst xmlns:a="http://schemas.openxmlformats.org/drawingml/2006/main">
              <a:ext uri="{FF2B5EF4-FFF2-40B4-BE49-F238E27FC236}">
                <a16:creationId xmlns:a16="http://schemas.microsoft.com/office/drawing/2014/main" id="{9E1D7165-11E4-4988-8DC0-A2D779171706}"/>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Awaiting payment: hold the paid-only action</a:t>
            </a:r>
          </a:p>
        </p:txBody>
      </p:sp>
      <p:sp>
        <p:nvSpPr>
          <p:cNvPr id="10" name="">
            <a:extLst xmlns:a="http://schemas.openxmlformats.org/drawingml/2006/main">
              <a:ext uri="{FF2B5EF4-FFF2-40B4-BE49-F238E27FC236}">
                <a16:creationId xmlns:a16="http://schemas.microsoft.com/office/drawing/2014/main" id="{2E4874B6-62EE-4A6F-9582-D4F70D90D32F}"/>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4F685D4B-A1B2-4FEC-80D2-38E99BB6F944}"/>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Confirmed payment: continue the intended proc">
            <a:extLst xmlns:a="http://schemas.openxmlformats.org/drawingml/2006/main">
              <a:ext uri="{FF2B5EF4-FFF2-40B4-BE49-F238E27FC236}">
                <a16:creationId xmlns:a16="http://schemas.microsoft.com/office/drawing/2014/main" id="{0DFC9F79-016F-4183-92B4-D4B4BED7A046}"/>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Confirmed payment: continue the intended process</a:t>
            </a:r>
          </a:p>
        </p:txBody>
      </p:sp>
      <p:sp>
        <p:nvSpPr>
          <p:cNvPr id="13" name="">
            <a:extLst xmlns:a="http://schemas.openxmlformats.org/drawingml/2006/main">
              <a:ext uri="{FF2B5EF4-FFF2-40B4-BE49-F238E27FC236}">
                <a16:creationId xmlns:a16="http://schemas.microsoft.com/office/drawing/2014/main" id="{52D6E75F-CE28-4EC5-A916-9219F83A4535}"/>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B4A467E9-3F7A-4971-8C65-A9B09B77BB27}"/>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Failed or canceled: explain the next step">
            <a:extLst xmlns:a="http://schemas.openxmlformats.org/drawingml/2006/main">
              <a:ext uri="{FF2B5EF4-FFF2-40B4-BE49-F238E27FC236}">
                <a16:creationId xmlns:a16="http://schemas.microsoft.com/office/drawing/2014/main" id="{77DC1102-BBC6-49DE-9D0E-1E790EFD18B4}"/>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Failed or canceled: explain the next step</a:t>
            </a:r>
          </a:p>
        </p:txBody>
      </p:sp>
    </p:spTree>
    <p:extLst>
      <p:ext uri="{BB962C8B-B14F-4D97-AF65-F5344CB8AC3E}">
        <p14:creationId xmlns:p14="http://schemas.microsoft.com/office/powerpoint/2010/main" val="1374255149"/>
      </p:ext>
    </p:extLst>
  </p:cSld>
</p:sld>
</file>

<file path=ppt/slides/slide8.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b353db919547465c"/>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6">
            <a:extLst xmlns:a="http://schemas.openxmlformats.org/drawingml/2006/main">
              <a:ext uri="{FF2B5EF4-FFF2-40B4-BE49-F238E27FC236}">
                <a16:creationId xmlns:a16="http://schemas.microsoft.com/office/drawing/2014/main" id="{43804063-B159-4FBB-A378-3994DEAFB530}"/>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16</a:t>
            </a:r>
          </a:p>
        </p:txBody>
      </p:sp>
      <p:sp>
        <p:nvSpPr>
          <p:cNvPr id="3" name="">
            <a:extLst xmlns:a="http://schemas.openxmlformats.org/drawingml/2006/main">
              <a:ext uri="{FF2B5EF4-FFF2-40B4-BE49-F238E27FC236}">
                <a16:creationId xmlns:a16="http://schemas.microsoft.com/office/drawing/2014/main" id="{204A2B9F-9C13-4185-B4AB-030B1B87826A}"/>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8 / 08">
            <a:extLst xmlns:a="http://schemas.openxmlformats.org/drawingml/2006/main">
              <a:ext uri="{FF2B5EF4-FFF2-40B4-BE49-F238E27FC236}">
                <a16:creationId xmlns:a16="http://schemas.microsoft.com/office/drawing/2014/main" id="{D8E124E6-6B81-4CDE-BCD2-C4573F9B86ED}"/>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08 / 08</a:t>
            </a:r>
          </a:p>
        </p:txBody>
      </p:sp>
      <p:sp>
        <p:nvSpPr>
          <p:cNvPr id="5" name="KLARSTIG ACADEMY">
            <a:extLst xmlns:a="http://schemas.openxmlformats.org/drawingml/2006/main">
              <a:ext uri="{FF2B5EF4-FFF2-40B4-BE49-F238E27FC236}">
                <a16:creationId xmlns:a16="http://schemas.microsoft.com/office/drawing/2014/main" id="{F64612B3-26BA-46DB-BCC5-AE1E94C74705}"/>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Payment launch checklist">
            <a:extLst xmlns:a="http://schemas.openxmlformats.org/drawingml/2006/main">
              <a:ext uri="{FF2B5EF4-FFF2-40B4-BE49-F238E27FC236}">
                <a16:creationId xmlns:a16="http://schemas.microsoft.com/office/drawing/2014/main" id="{7C20184A-3C03-4DED-977A-2A154AD7D5AB}"/>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Payment launch checklist</a:t>
            </a:r>
          </a:p>
        </p:txBody>
      </p:sp>
      <p:sp>
        <p:nvSpPr>
          <p:cNvPr id="7" name="Availability, correct amounts and a verified ">
            <a:extLst xmlns:a="http://schemas.openxmlformats.org/drawingml/2006/main">
              <a:ext uri="{FF2B5EF4-FFF2-40B4-BE49-F238E27FC236}">
                <a16:creationId xmlns:a16="http://schemas.microsoft.com/office/drawing/2014/main" id="{7AE0BBF9-C368-4368-9226-71862BD8B20A}"/>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Availability, correct amounts and a verified outcome</a:t>
            </a:r>
          </a:p>
        </p:txBody>
      </p:sp>
      <p:sp>
        <p:nvSpPr>
          <p:cNvPr id="8" name="01">
            <a:extLst xmlns:a="http://schemas.openxmlformats.org/drawingml/2006/main">
              <a:ext uri="{FF2B5EF4-FFF2-40B4-BE49-F238E27FC236}">
                <a16:creationId xmlns:a16="http://schemas.microsoft.com/office/drawing/2014/main" id="{F1B652ED-8617-4973-9351-A58949ACDE40}"/>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Confirm the collection feature is available">
            <a:extLst xmlns:a="http://schemas.openxmlformats.org/drawingml/2006/main">
              <a:ext uri="{FF2B5EF4-FFF2-40B4-BE49-F238E27FC236}">
                <a16:creationId xmlns:a16="http://schemas.microsoft.com/office/drawing/2014/main" id="{5A6C4D7A-DADC-4F7F-8FC8-6A9AF59DCB8C}"/>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Confirm the collection feature is available</a:t>
            </a:r>
          </a:p>
        </p:txBody>
      </p:sp>
      <p:sp>
        <p:nvSpPr>
          <p:cNvPr id="10" name="">
            <a:extLst xmlns:a="http://schemas.openxmlformats.org/drawingml/2006/main">
              <a:ext uri="{FF2B5EF4-FFF2-40B4-BE49-F238E27FC236}">
                <a16:creationId xmlns:a16="http://schemas.microsoft.com/office/drawing/2014/main" id="{6479C8B9-1436-4173-AAD9-C7C8A62D716C}"/>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89D913AF-B077-43BF-945F-6BCDCCB9ACAA}"/>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Verify success, failure and cancellation beha">
            <a:extLst xmlns:a="http://schemas.openxmlformats.org/drawingml/2006/main">
              <a:ext uri="{FF2B5EF4-FFF2-40B4-BE49-F238E27FC236}">
                <a16:creationId xmlns:a16="http://schemas.microsoft.com/office/drawing/2014/main" id="{7936C52A-47A8-4526-B955-321F6C5E852C}"/>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Verify success, failure and cancellation behavior</a:t>
            </a:r>
          </a:p>
        </p:txBody>
      </p:sp>
      <p:sp>
        <p:nvSpPr>
          <p:cNvPr id="13" name="">
            <a:extLst xmlns:a="http://schemas.openxmlformats.org/drawingml/2006/main">
              <a:ext uri="{FF2B5EF4-FFF2-40B4-BE49-F238E27FC236}">
                <a16:creationId xmlns:a16="http://schemas.microsoft.com/office/drawing/2014/main" id="{260B7062-24D3-4361-9543-11B618FC6FBE}"/>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5BD0CD6B-0A3A-43C7-8895-FACBFD170ABA}"/>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Assign an owner for payment questions">
            <a:extLst xmlns:a="http://schemas.openxmlformats.org/drawingml/2006/main">
              <a:ext uri="{FF2B5EF4-FFF2-40B4-BE49-F238E27FC236}">
                <a16:creationId xmlns:a16="http://schemas.microsoft.com/office/drawing/2014/main" id="{667D6706-90F9-43F9-A6B4-72189F0A839A}"/>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Assign an owner for payment questions</a:t>
            </a:r>
          </a:p>
        </p:txBody>
      </p:sp>
    </p:spTree>
    <p:extLst>
      <p:ext uri="{BB962C8B-B14F-4D97-AF65-F5344CB8AC3E}">
        <p14:creationId xmlns:p14="http://schemas.microsoft.com/office/powerpoint/2010/main" val="51867239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2026-09-22T21:15:33.6670000Z</dcterms:created>
  <dcterms:modified xsi:type="dcterms:W3CDTF">2026-09-22T21:15:33.6670000Z</dcterms:modified>
</coreProperties>
</file>