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50309a5d88342fb" /><Relationship Type="http://schemas.openxmlformats.org/officeDocument/2006/relationships/extended-properties" Target="/docProps/app.xml" Id="R9a20b4675fd64eda" /><Relationship Type="http://schemas.openxmlformats.org/officeDocument/2006/relationships/officeDocument" Target="/ppt/presentation.xml" Id="Rd0dc33ea60d04209" /></Relationships>
</file>

<file path=ppt/presentation.xml><?xml version="1.0" encoding="utf-8"?>
<p:presentation xmlns:p="http://schemas.openxmlformats.org/presentationml/2006/main">
  <p:sldMasterIdLst>
    <p:sldMasterId xmlns:r="http://schemas.openxmlformats.org/officeDocument/2006/relationships" id="2147483648" r:id="R0e30bf0270a34079"/>
  </p:sldMasterIdLst>
  <p:notesMasterIdLst>
    <p:notesMasterId xmlns:r="http://schemas.openxmlformats.org/officeDocument/2006/relationships" r:id="R55df3b3361a74dbb"/>
  </p:notesMasterIdLst>
  <p:sldIdLst>
    <p:sldId xmlns:r="http://schemas.openxmlformats.org/officeDocument/2006/relationships" id="256" r:id="R004b5a3791f747f9"/>
    <p:sldId xmlns:r="http://schemas.openxmlformats.org/officeDocument/2006/relationships" id="257" r:id="Rc59591221e894090"/>
    <p:sldId xmlns:r="http://schemas.openxmlformats.org/officeDocument/2006/relationships" id="258" r:id="Rda43ca59ca994dc1"/>
    <p:sldId xmlns:r="http://schemas.openxmlformats.org/officeDocument/2006/relationships" id="259" r:id="Re46a447293a54e6b"/>
    <p:sldId xmlns:r="http://schemas.openxmlformats.org/officeDocument/2006/relationships" id="260" r:id="Rb5ca30de84fd4de3"/>
    <p:sldId xmlns:r="http://schemas.openxmlformats.org/officeDocument/2006/relationships" id="261" r:id="Rca0fa327c5cd454d"/>
    <p:sldId xmlns:r="http://schemas.openxmlformats.org/officeDocument/2006/relationships" id="262" r:id="R764405a6abb14cdf"/>
    <p:sldId xmlns:r="http://schemas.openxmlformats.org/officeDocument/2006/relationships" id="263" r:id="Ra96a20919a194e0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ba8283516994420" /><Relationship Type="http://schemas.openxmlformats.org/officeDocument/2006/relationships/slideMaster" Target="/ppt/slideMasters/slideMaster1.xml" Id="R0e30bf0270a34079" /><Relationship Type="http://schemas.openxmlformats.org/officeDocument/2006/relationships/notesMaster" Target="/ppt/notesMasters/notesMaster1.xml" Id="R55df3b3361a74dbb" /><Relationship Type="http://schemas.openxmlformats.org/officeDocument/2006/relationships/presProps" Target="/ppt/presProps.xml" Id="R3b4ab46c46054492" /><Relationship Type="http://schemas.openxmlformats.org/officeDocument/2006/relationships/tableStyles" Target="/ppt/tableStyles.xml" Id="R7a489cba14384c5c" /><Relationship Type="http://schemas.openxmlformats.org/officeDocument/2006/relationships/slide" Target="/ppt/slides/slide1.xml" Id="R004b5a3791f747f9" /><Relationship Type="http://schemas.openxmlformats.org/officeDocument/2006/relationships/slide" Target="/ppt/slides/slide2.xml" Id="Rc59591221e894090" /><Relationship Type="http://schemas.openxmlformats.org/officeDocument/2006/relationships/slide" Target="/ppt/slides/slide3.xml" Id="Rda43ca59ca994dc1" /><Relationship Type="http://schemas.openxmlformats.org/officeDocument/2006/relationships/slide" Target="/ppt/slides/slide4.xml" Id="Re46a447293a54e6b" /><Relationship Type="http://schemas.openxmlformats.org/officeDocument/2006/relationships/slide" Target="/ppt/slides/slide5.xml" Id="Rb5ca30de84fd4de3" /><Relationship Type="http://schemas.openxmlformats.org/officeDocument/2006/relationships/slide" Target="/ppt/slides/slide6.xml" Id="Rca0fa327c5cd454d" /><Relationship Type="http://schemas.openxmlformats.org/officeDocument/2006/relationships/slide" Target="/ppt/slides/slide7.xml" Id="R764405a6abb14cdf" /><Relationship Type="http://schemas.openxmlformats.org/officeDocument/2006/relationships/slide" Target="/ppt/slides/slide8.xml" Id="Ra96a20919a194e0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5a8636bc90e41a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aca589bb18b4938" /><Relationship Type="http://schemas.openxmlformats.org/officeDocument/2006/relationships/notesMaster" Target="/ppt/notesMasters/notesMaster1.xml" Id="R3e3d2156f85b443d" /></Relationships>
</file>

<file path=ppt/notesSlides/_rels/notesSlide2.xml.rels>&#65279;<?xml version="1.0" encoding="utf-8"?><Relationships xmlns="http://schemas.openxmlformats.org/package/2006/relationships"><Relationship Type="http://schemas.openxmlformats.org/officeDocument/2006/relationships/slide" Target="/ppt/slides/slide2.xml" Id="R4eedb8ccd0fb4d77" /><Relationship Type="http://schemas.openxmlformats.org/officeDocument/2006/relationships/notesMaster" Target="/ppt/notesMasters/notesMaster1.xml" Id="R36ba8b88bd154b72" /></Relationships>
</file>

<file path=ppt/notesSlides/_rels/notesSlide3.xml.rels>&#65279;<?xml version="1.0" encoding="utf-8"?><Relationships xmlns="http://schemas.openxmlformats.org/package/2006/relationships"><Relationship Type="http://schemas.openxmlformats.org/officeDocument/2006/relationships/slide" Target="/ppt/slides/slide3.xml" Id="R8340defaeb6e4bcb" /><Relationship Type="http://schemas.openxmlformats.org/officeDocument/2006/relationships/notesMaster" Target="/ppt/notesMasters/notesMaster1.xml" Id="Rdad2c25d219949cc" /></Relationships>
</file>

<file path=ppt/notesSlides/_rels/notesSlide4.xml.rels>&#65279;<?xml version="1.0" encoding="utf-8"?><Relationships xmlns="http://schemas.openxmlformats.org/package/2006/relationships"><Relationship Type="http://schemas.openxmlformats.org/officeDocument/2006/relationships/slide" Target="/ppt/slides/slide4.xml" Id="R5c6c645d5dfe447e" /><Relationship Type="http://schemas.openxmlformats.org/officeDocument/2006/relationships/notesMaster" Target="/ppt/notesMasters/notesMaster1.xml" Id="Rb51f4f7130bc471c" /></Relationships>
</file>

<file path=ppt/notesSlides/_rels/notesSlide5.xml.rels>&#65279;<?xml version="1.0" encoding="utf-8"?><Relationships xmlns="http://schemas.openxmlformats.org/package/2006/relationships"><Relationship Type="http://schemas.openxmlformats.org/officeDocument/2006/relationships/slide" Target="/ppt/slides/slide5.xml" Id="Rd556241b66dd4fc0" /><Relationship Type="http://schemas.openxmlformats.org/officeDocument/2006/relationships/notesMaster" Target="/ppt/notesMasters/notesMaster1.xml" Id="R3356fa3e27824c55" /></Relationships>
</file>

<file path=ppt/notesSlides/_rels/notesSlide6.xml.rels>&#65279;<?xml version="1.0" encoding="utf-8"?><Relationships xmlns="http://schemas.openxmlformats.org/package/2006/relationships"><Relationship Type="http://schemas.openxmlformats.org/officeDocument/2006/relationships/slide" Target="/ppt/slides/slide6.xml" Id="R1a740edc767c4cd6" /><Relationship Type="http://schemas.openxmlformats.org/officeDocument/2006/relationships/notesMaster" Target="/ppt/notesMasters/notesMaster1.xml" Id="R12c9737ffa6e4122" /></Relationships>
</file>

<file path=ppt/notesSlides/_rels/notesSlide7.xml.rels>&#65279;<?xml version="1.0" encoding="utf-8"?><Relationships xmlns="http://schemas.openxmlformats.org/package/2006/relationships"><Relationship Type="http://schemas.openxmlformats.org/officeDocument/2006/relationships/slide" Target="/ppt/slides/slide7.xml" Id="R9c3bb261699e4b80" /><Relationship Type="http://schemas.openxmlformats.org/officeDocument/2006/relationships/notesMaster" Target="/ppt/notesMasters/notesMaster1.xml" Id="R495927fc99e64109" /></Relationships>
</file>

<file path=ppt/notesSlides/_rels/notesSlide8.xml.rels>&#65279;<?xml version="1.0" encoding="utf-8"?><Relationships xmlns="http://schemas.openxmlformats.org/package/2006/relationships"><Relationship Type="http://schemas.openxmlformats.org/officeDocument/2006/relationships/slide" Target="/ppt/slides/slide8.xml" Id="R8b8554020efd4b37" /><Relationship Type="http://schemas.openxmlformats.org/officeDocument/2006/relationships/notesMaster" Target="/ppt/notesMasters/notesMaster1.xml" Id="R5ddb6c634dae459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Workspace roles help your organization decide who can do what. Begin with the work a teammate needs to perform, then choose the appropriate access. This lesson explains the role model and the membership review. It does not require creating a new account or changing a live permission.</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app/app/team/team-client.tsx</a:t>
            </a:r>
          </a:p>
          <a:p xmlns:a="http://schemas.openxmlformats.org/drawingml/2006/main">
            <a:r>
              <a:t>Academy page: https://klarstig.ai/academy/administration/invite-users-and-set-roles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Team to review the current workspace members and their assigned roles. Confirm that you are looking at the intended workspace. Check the member name and email as well as the role label. Similar names or an old email address can lead to the wrong access decision.</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app/app/team/team-client.tsx</a:t>
            </a:r>
          </a:p>
          <a:p xmlns:a="http://schemas.openxmlformats.org/drawingml/2006/main">
            <a:r>
              <a:t>Academy page: https://klarstig.ai/academy/administration/invite-users-and-set-roles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role model includes Owner, Admin, Member, and Viewer. Owner is the highest workspace role. Admin covers administration responsibilities. Member supports normal work, while Viewer is read-oriented where supported. Check the permissions for the specific action you need, because a label alone does not describe every control.</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app/app/team/team-client.tsx</a:t>
            </a:r>
          </a:p>
          <a:p xmlns:a="http://schemas.openxmlformats.org/drawingml/2006/main">
            <a:r>
              <a:t>Academy page: https://klarstig.ai/academy/administration/invite-users-and-set-roles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example, an operations coordinator may need to review submissions and follow an approval process. Check whether ordinary member access is sufficient before assigning a broader role. Treat billing, integration configuration, and workspace administration as separate responsibilities that deserve an explicit access decision.</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app/app/team/team-client.tsx</a:t>
            </a:r>
          </a:p>
          <a:p xmlns:a="http://schemas.openxmlformats.org/drawingml/2006/main">
            <a:r>
              <a:t>Academy page: https://klarstig.ai/academy/administration/invite-users-and-set-roles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Team view shows current membership. Use only the membership-management path available in your account. If self-service invitations are unavailable, ask the workspace owner or support for the supported process. Do not assume a visible member list also provides an invitation or role-change control.</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app/app/team/team-client.tsx</a:t>
            </a:r>
          </a:p>
          <a:p xmlns:a="http://schemas.openxmlformats.org/drawingml/2006/main">
            <a:r>
              <a:t>Academy page: https://klarstig.ai/academy/administration/invite-users-and-set-roles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an approved access change, confirm the correct account and workspace. Have the teammate check the intended task. Also confirm that actions outside the assigned responsibility remain restricted. Use individual accounts so the organization can identify who performed the work.</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app/app/team/team-client.tsx</a:t>
            </a:r>
          </a:p>
          <a:p xmlns:a="http://schemas.openxmlformats.org/drawingml/2006/main">
            <a:r>
              <a:t>Academy page: https://klarstig.ai/academy/administration/invite-users-and-set-roles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membership when a person changes responsibilities or leaves the organization. Temporary access should have a clear owner and an end point. Ask an authorized administrator to remove unneeded access through the supported process, and confirm the result rather than assuming a request completed it.</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app/app/team/team-client.tsx</a:t>
            </a:r>
          </a:p>
          <a:p xmlns:a="http://schemas.openxmlformats.org/drawingml/2006/main">
            <a:r>
              <a:t>Academy page: https://klarstig.ai/academy/administration/invite-users-and-set-roles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a short access checklist: the correct person and workspace, the responsibility that requires access, and the role that supports it. Record who approves a change and verify the result afterward. Use the written guide when reviewing access with your workspace owner.</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app/app/team/team-client.tsx</a:t>
            </a:r>
          </a:p>
          <a:p xmlns:a="http://schemas.openxmlformats.org/drawingml/2006/main">
            <a:r>
              <a:t>Academy page: https://klarstig.ai/academy/administration/invite-users-and-set-roles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3ca9c23acb040f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e8bf608b0014db4" /><Relationship Type="http://schemas.openxmlformats.org/officeDocument/2006/relationships/slideLayout" Target="/ppt/slideLayouts/slideLayout1.xml" Id="R4d888c7e3fa4441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d888c7e3fa4441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166fd7a775645da" /><Relationship Type="http://schemas.openxmlformats.org/officeDocument/2006/relationships/image" Target="/ppt/media/image.png" Id="Rb95b67b9e2ac4a1b" /><Relationship Type="http://schemas.openxmlformats.org/officeDocument/2006/relationships/notesSlide" Target="/ppt/notesSlides/notesSlide1.xml" Id="R6713268a48e242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c5dcb4d4aca4661" /><Relationship Type="http://schemas.openxmlformats.org/officeDocument/2006/relationships/image" Target="/ppt/media/image2.png" Id="R595a8a4adea347e8" /><Relationship Type="http://schemas.openxmlformats.org/officeDocument/2006/relationships/notesSlide" Target="/ppt/notesSlides/notesSlide2.xml" Id="Rd79b4a4bf3a14f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b579ba1d3e04aab" /><Relationship Type="http://schemas.openxmlformats.org/officeDocument/2006/relationships/image" Target="/ppt/media/image3.png" Id="R2e850a69fe7949a2" /><Relationship Type="http://schemas.openxmlformats.org/officeDocument/2006/relationships/notesSlide" Target="/ppt/notesSlides/notesSlide3.xml" Id="R32656221af154b9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0d27f59823f4c55" /><Relationship Type="http://schemas.openxmlformats.org/officeDocument/2006/relationships/image" Target="/ppt/media/image4.png" Id="R8087fa6087874ca3" /><Relationship Type="http://schemas.openxmlformats.org/officeDocument/2006/relationships/notesSlide" Target="/ppt/notesSlides/notesSlide4.xml" Id="R9907dd05e2ab4ac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ff0fdf96c274f91" /><Relationship Type="http://schemas.openxmlformats.org/officeDocument/2006/relationships/image" Target="/ppt/media/image5.png" Id="R5f7f2de2c3f543a5" /><Relationship Type="http://schemas.openxmlformats.org/officeDocument/2006/relationships/notesSlide" Target="/ppt/notesSlides/notesSlide5.xml" Id="Rc56e0ca887a14e6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4bd1ac8dc8b423d" /><Relationship Type="http://schemas.openxmlformats.org/officeDocument/2006/relationships/image" Target="/ppt/media/image6.png" Id="R9cb9bd50a51b4700" /><Relationship Type="http://schemas.openxmlformats.org/officeDocument/2006/relationships/notesSlide" Target="/ppt/notesSlides/notesSlide6.xml" Id="R6fc5adefa32f4fe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85fc7603fdd47ee" /><Relationship Type="http://schemas.openxmlformats.org/officeDocument/2006/relationships/image" Target="/ppt/media/image7.png" Id="Re646ea0fcbe648f2" /><Relationship Type="http://schemas.openxmlformats.org/officeDocument/2006/relationships/notesSlide" Target="/ppt/notesSlides/notesSlide7.xml" Id="Rb29f3aefbfc5465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7ac4c1ba6434dcd" /><Relationship Type="http://schemas.openxmlformats.org/officeDocument/2006/relationships/image" Target="/ppt/media/image8.png" Id="Ref1ce0e539694d7e" /><Relationship Type="http://schemas.openxmlformats.org/officeDocument/2006/relationships/notesSlide" Target="/ppt/notesSlides/notesSlide8.xml" Id="R49aae9c2703f43d4" /></Relationships>
</file>

<file path=ppt/slides/slide1.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95b67b9e2ac4a1b"/>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9">
            <a:extLst xmlns:a="http://schemas.openxmlformats.org/drawingml/2006/main">
              <a:ext uri="{FF2B5EF4-FFF2-40B4-BE49-F238E27FC236}">
                <a16:creationId xmlns:a16="http://schemas.microsoft.com/office/drawing/2014/main" id="{B602F31B-03C0-4496-A8B3-245BF4580DCA}"/>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19</a:t>
            </a:r>
          </a:p>
        </p:txBody>
      </p:sp>
      <p:sp>
        <p:nvSpPr>
          <p:cNvPr id="3" name="">
            <a:extLst xmlns:a="http://schemas.openxmlformats.org/drawingml/2006/main">
              <a:ext uri="{FF2B5EF4-FFF2-40B4-BE49-F238E27FC236}">
                <a16:creationId xmlns:a16="http://schemas.microsoft.com/office/drawing/2014/main" id="{3D429CB9-3594-4286-A285-125C8AEEDC18}"/>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1 / 08">
            <a:extLst xmlns:a="http://schemas.openxmlformats.org/drawingml/2006/main">
              <a:ext uri="{FF2B5EF4-FFF2-40B4-BE49-F238E27FC236}">
                <a16:creationId xmlns:a16="http://schemas.microsoft.com/office/drawing/2014/main" id="{7E35F76C-3A86-4600-8D4F-0B600B6A7FB5}"/>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01 / 08</a:t>
            </a:r>
          </a:p>
        </p:txBody>
      </p:sp>
      <p:sp>
        <p:nvSpPr>
          <p:cNvPr id="5" name="KLARSTIG ACADEMY">
            <a:extLst xmlns:a="http://schemas.openxmlformats.org/drawingml/2006/main">
              <a:ext uri="{FF2B5EF4-FFF2-40B4-BE49-F238E27FC236}">
                <a16:creationId xmlns:a16="http://schemas.microsoft.com/office/drawing/2014/main" id="{66509E51-6924-42E7-AB80-226101E8BF1E}"/>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Understand&#10;Workspace Roles">
            <a:extLst xmlns:a="http://schemas.openxmlformats.org/drawingml/2006/main">
              <a:ext uri="{FF2B5EF4-FFF2-40B4-BE49-F238E27FC236}">
                <a16:creationId xmlns:a16="http://schemas.microsoft.com/office/drawing/2014/main" id="{19EA613C-EE39-40F2-9C8F-4BBE12832E0D}"/>
              </a:ext>
            </a:extLst>
          </p:cNvPr>
          <p:cNvSpPr>
            <a:spLocks xmlns:a="http://schemas.openxmlformats.org/drawingml/2006/main" noGrp="1"/>
          </p:cNvSpPr>
          <p:nvPr/>
        </p:nvSpPr>
        <p:spPr>
          <a:xfrm xmlns:a="http://schemas.openxmlformats.org/drawingml/2006/main">
            <a:off x="685800" y="1562100"/>
            <a:ext cx="1066800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4500" b="1">
                <a:solidFill>
                  <a:srgbClr val="122B38"/>
                </a:solidFill>
                <a:latin typeface="DM Sans"/>
                <a:ea typeface="DM Sans"/>
                <a:cs typeface="DM Sans"/>
              </a:defRPr>
            </a:pPr>
            <a:r>
              <a:rPr sz="4500" b="1">
                <a:solidFill>
                  <a:srgbClr val="122B38"/>
                </a:solidFill>
                <a:latin typeface="DM Sans"/>
                <a:ea typeface="DM Sans"/>
                <a:cs typeface="DM Sans"/>
              </a:rPr>
              <a:t>Understand</a:t>
            </a:r>
          </a:p>
          <a:p xmlns:a="http://schemas.openxmlformats.org/drawingml/2006/main">
            <a:pPr algn="l">
              <a:lnSpc>
                <a:spcPct val="108000"/>
              </a:lnSpc>
              <a:buNone/>
              <a:defRPr sz="4500" b="1">
                <a:solidFill>
                  <a:srgbClr val="122B38"/>
                </a:solidFill>
                <a:latin typeface="DM Sans"/>
                <a:ea typeface="DM Sans"/>
                <a:cs typeface="DM Sans"/>
              </a:defRPr>
            </a:pPr>
            <a:r>
              <a:rPr sz="4500" b="1">
                <a:solidFill>
                  <a:srgbClr val="122B38"/>
                </a:solidFill>
                <a:latin typeface="DM Sans"/>
                <a:ea typeface="DM Sans"/>
                <a:cs typeface="DM Sans"/>
              </a:rPr>
              <a:t>Workspace Roles</a:t>
            </a:r>
          </a:p>
        </p:txBody>
      </p:sp>
      <p:sp>
        <p:nvSpPr>
          <p:cNvPr id="7" name="Access should match the work someone needs to">
            <a:extLst xmlns:a="http://schemas.openxmlformats.org/drawingml/2006/main">
              <a:ext uri="{FF2B5EF4-FFF2-40B4-BE49-F238E27FC236}">
                <a16:creationId xmlns:a16="http://schemas.microsoft.com/office/drawing/2014/main" id="{11EAC3C3-964E-4D27-AD66-90CE1D15B85F}"/>
              </a:ext>
            </a:extLst>
          </p:cNvPr>
          <p:cNvSpPr>
            <a:spLocks xmlns:a="http://schemas.openxmlformats.org/drawingml/2006/main" noGrp="1"/>
          </p:cNvSpPr>
          <p:nvPr/>
        </p:nvSpPr>
        <p:spPr>
          <a:xfrm xmlns:a="http://schemas.openxmlformats.org/drawingml/2006/main">
            <a:off x="714375" y="339090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58707A"/>
                </a:solidFill>
                <a:latin typeface="DM Sans"/>
                <a:ea typeface="DM Sans"/>
                <a:cs typeface="DM Sans"/>
              </a:defRPr>
            </a:pPr>
            <a:r>
              <a:rPr sz="2175" b="0">
                <a:solidFill>
                  <a:srgbClr val="58707A"/>
                </a:solidFill>
                <a:latin typeface="DM Sans"/>
                <a:ea typeface="DM Sans"/>
                <a:cs typeface="DM Sans"/>
              </a:rPr>
              <a:t>Access should match the work someone needs to do</a:t>
            </a:r>
          </a:p>
        </p:txBody>
      </p:sp>
      <p:sp>
        <p:nvSpPr>
          <p:cNvPr id="8" name="">
            <a:extLst xmlns:a="http://schemas.openxmlformats.org/drawingml/2006/main">
              <a:ext uri="{FF2B5EF4-FFF2-40B4-BE49-F238E27FC236}">
                <a16:creationId xmlns:a16="http://schemas.microsoft.com/office/drawing/2014/main" id="{706B3905-C568-471E-9E97-331DCBE2EDB5}"/>
              </a:ext>
            </a:extLst>
          </p:cNvPr>
          <p:cNvSpPr>
            <a:spLocks xmlns:a="http://schemas.openxmlformats.org/drawingml/2006/main" noGrp="1"/>
          </p:cNvSpPr>
          <p:nvPr/>
        </p:nvSpPr>
        <p:spPr>
          <a:xfrm xmlns:a="http://schemas.openxmlformats.org/drawingml/2006/main">
            <a:off x="685800" y="4552950"/>
            <a:ext cx="52578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9" name="01">
            <a:extLst xmlns:a="http://schemas.openxmlformats.org/drawingml/2006/main">
              <a:ext uri="{FF2B5EF4-FFF2-40B4-BE49-F238E27FC236}">
                <a16:creationId xmlns:a16="http://schemas.microsoft.com/office/drawing/2014/main" id="{C3563EF7-1C34-486F-8B09-2B5D2160130E}"/>
              </a:ext>
            </a:extLst>
          </p:cNvPr>
          <p:cNvSpPr>
            <a:spLocks xmlns:a="http://schemas.openxmlformats.org/drawingml/2006/main" noGrp="1"/>
          </p:cNvSpPr>
          <p:nvPr/>
        </p:nvSpPr>
        <p:spPr>
          <a:xfrm xmlns:a="http://schemas.openxmlformats.org/drawingml/2006/main">
            <a:off x="685800" y="4752975"/>
            <a:ext cx="47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1">
                <a:solidFill>
                  <a:srgbClr val="137D83"/>
                </a:solidFill>
                <a:latin typeface="DM Sans"/>
                <a:ea typeface="DM Sans"/>
                <a:cs typeface="DM Sans"/>
              </a:defRPr>
            </a:pPr>
            <a:r>
              <a:rPr sz="1575" b="1">
                <a:solidFill>
                  <a:srgbClr val="137D83"/>
                </a:solidFill>
                <a:latin typeface="DM Sans"/>
                <a:ea typeface="DM Sans"/>
                <a:cs typeface="DM Sans"/>
              </a:rPr>
              <a:t>01</a:t>
            </a:r>
          </a:p>
        </p:txBody>
      </p:sp>
      <p:sp>
        <p:nvSpPr>
          <p:cNvPr id="10" name="Review current membership">
            <a:extLst xmlns:a="http://schemas.openxmlformats.org/drawingml/2006/main">
              <a:ext uri="{FF2B5EF4-FFF2-40B4-BE49-F238E27FC236}">
                <a16:creationId xmlns:a16="http://schemas.microsoft.com/office/drawing/2014/main" id="{8E9B7742-2956-4CBB-B20C-948C98A57658}"/>
              </a:ext>
            </a:extLst>
          </p:cNvPr>
          <p:cNvSpPr>
            <a:spLocks xmlns:a="http://schemas.openxmlformats.org/drawingml/2006/main" noGrp="1"/>
          </p:cNvSpPr>
          <p:nvPr/>
        </p:nvSpPr>
        <p:spPr>
          <a:xfrm xmlns:a="http://schemas.openxmlformats.org/drawingml/2006/main">
            <a:off x="1276350" y="4714875"/>
            <a:ext cx="46291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Review current membership</a:t>
            </a:r>
          </a:p>
        </p:txBody>
      </p:sp>
      <p:sp>
        <p:nvSpPr>
          <p:cNvPr id="11" name="">
            <a:extLst xmlns:a="http://schemas.openxmlformats.org/drawingml/2006/main">
              <a:ext uri="{FF2B5EF4-FFF2-40B4-BE49-F238E27FC236}">
                <a16:creationId xmlns:a16="http://schemas.microsoft.com/office/drawing/2014/main" id="{6F8A16FC-F8CE-4548-A6DC-29C2A07BA5C0}"/>
              </a:ext>
            </a:extLst>
          </p:cNvPr>
          <p:cNvSpPr>
            <a:spLocks xmlns:a="http://schemas.openxmlformats.org/drawingml/2006/main" noGrp="1"/>
          </p:cNvSpPr>
          <p:nvPr/>
        </p:nvSpPr>
        <p:spPr>
          <a:xfrm xmlns:a="http://schemas.openxmlformats.org/drawingml/2006/main">
            <a:off x="6248400" y="4552950"/>
            <a:ext cx="52578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2" name="02">
            <a:extLst xmlns:a="http://schemas.openxmlformats.org/drawingml/2006/main">
              <a:ext uri="{FF2B5EF4-FFF2-40B4-BE49-F238E27FC236}">
                <a16:creationId xmlns:a16="http://schemas.microsoft.com/office/drawing/2014/main" id="{7EEF7954-7C8F-4E52-97B5-06F49A3C4910}"/>
              </a:ext>
            </a:extLst>
          </p:cNvPr>
          <p:cNvSpPr>
            <a:spLocks xmlns:a="http://schemas.openxmlformats.org/drawingml/2006/main" noGrp="1"/>
          </p:cNvSpPr>
          <p:nvPr/>
        </p:nvSpPr>
        <p:spPr>
          <a:xfrm xmlns:a="http://schemas.openxmlformats.org/drawingml/2006/main">
            <a:off x="6248400" y="4752975"/>
            <a:ext cx="47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1">
                <a:solidFill>
                  <a:srgbClr val="137D83"/>
                </a:solidFill>
                <a:latin typeface="DM Sans"/>
                <a:ea typeface="DM Sans"/>
                <a:cs typeface="DM Sans"/>
              </a:defRPr>
            </a:pPr>
            <a:r>
              <a:rPr sz="1575" b="1">
                <a:solidFill>
                  <a:srgbClr val="137D83"/>
                </a:solidFill>
                <a:latin typeface="DM Sans"/>
                <a:ea typeface="DM Sans"/>
                <a:cs typeface="DM Sans"/>
              </a:rPr>
              <a:t>02</a:t>
            </a:r>
          </a:p>
        </p:txBody>
      </p:sp>
      <p:sp>
        <p:nvSpPr>
          <p:cNvPr id="13" name="Choose access deliberately">
            <a:extLst xmlns:a="http://schemas.openxmlformats.org/drawingml/2006/main">
              <a:ext uri="{FF2B5EF4-FFF2-40B4-BE49-F238E27FC236}">
                <a16:creationId xmlns:a16="http://schemas.microsoft.com/office/drawing/2014/main" id="{0BA0034C-FF32-4066-9D58-9509A6D02E8F}"/>
              </a:ext>
            </a:extLst>
          </p:cNvPr>
          <p:cNvSpPr>
            <a:spLocks xmlns:a="http://schemas.openxmlformats.org/drawingml/2006/main" noGrp="1"/>
          </p:cNvSpPr>
          <p:nvPr/>
        </p:nvSpPr>
        <p:spPr>
          <a:xfrm xmlns:a="http://schemas.openxmlformats.org/drawingml/2006/main">
            <a:off x="6838950" y="4714875"/>
            <a:ext cx="46291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Choose access deliberately</a:t>
            </a:r>
          </a:p>
        </p:txBody>
      </p:sp>
    </p:spTree>
    <p:extLst>
      <p:ext uri="{BB962C8B-B14F-4D97-AF65-F5344CB8AC3E}">
        <p14:creationId xmlns:p14="http://schemas.microsoft.com/office/powerpoint/2010/main" val="3490531"/>
      </p:ext>
    </p:extLst>
  </p:cSld>
</p:sld>
</file>

<file path=ppt/slides/slide2.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95a8a4adea347e8"/>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9">
            <a:extLst xmlns:a="http://schemas.openxmlformats.org/drawingml/2006/main">
              <a:ext uri="{FF2B5EF4-FFF2-40B4-BE49-F238E27FC236}">
                <a16:creationId xmlns:a16="http://schemas.microsoft.com/office/drawing/2014/main" id="{2E1B0C75-E4B0-4944-9904-2A940270F73C}"/>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19</a:t>
            </a:r>
          </a:p>
        </p:txBody>
      </p:sp>
      <p:sp>
        <p:nvSpPr>
          <p:cNvPr id="3" name="">
            <a:extLst xmlns:a="http://schemas.openxmlformats.org/drawingml/2006/main">
              <a:ext uri="{FF2B5EF4-FFF2-40B4-BE49-F238E27FC236}">
                <a16:creationId xmlns:a16="http://schemas.microsoft.com/office/drawing/2014/main" id="{6E5D9FE1-3C76-4140-88DA-DA516CB1034D}"/>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2 / 08">
            <a:extLst xmlns:a="http://schemas.openxmlformats.org/drawingml/2006/main">
              <a:ext uri="{FF2B5EF4-FFF2-40B4-BE49-F238E27FC236}">
                <a16:creationId xmlns:a16="http://schemas.microsoft.com/office/drawing/2014/main" id="{3D148AEC-CF52-480A-A68E-B0B95F7A26AA}"/>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02 / 08</a:t>
            </a:r>
          </a:p>
        </p:txBody>
      </p:sp>
      <p:sp>
        <p:nvSpPr>
          <p:cNvPr id="5" name="KLARSTIG ACADEMY">
            <a:extLst xmlns:a="http://schemas.openxmlformats.org/drawingml/2006/main">
              <a:ext uri="{FF2B5EF4-FFF2-40B4-BE49-F238E27FC236}">
                <a16:creationId xmlns:a16="http://schemas.microsoft.com/office/drawing/2014/main" id="{C22967E7-8A10-4E2B-A634-BBA090A7BFE0}"/>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The Team page">
            <a:extLst xmlns:a="http://schemas.openxmlformats.org/drawingml/2006/main">
              <a:ext uri="{FF2B5EF4-FFF2-40B4-BE49-F238E27FC236}">
                <a16:creationId xmlns:a16="http://schemas.microsoft.com/office/drawing/2014/main" id="{254C1CF3-1CFC-4D71-AD1B-D292739A105B}"/>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The Team page</a:t>
            </a:r>
          </a:p>
        </p:txBody>
      </p:sp>
      <p:sp>
        <p:nvSpPr>
          <p:cNvPr id="7" name="Current members and their assigned roles">
            <a:extLst xmlns:a="http://schemas.openxmlformats.org/drawingml/2006/main">
              <a:ext uri="{FF2B5EF4-FFF2-40B4-BE49-F238E27FC236}">
                <a16:creationId xmlns:a16="http://schemas.microsoft.com/office/drawing/2014/main" id="{C4818CF4-5C25-4CB3-B9C2-9E7FDACDAA32}"/>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Current members and their assigned roles</a:t>
            </a:r>
          </a:p>
        </p:txBody>
      </p:sp>
      <p:sp>
        <p:nvSpPr>
          <p:cNvPr id="8" name="01">
            <a:extLst xmlns:a="http://schemas.openxmlformats.org/drawingml/2006/main">
              <a:ext uri="{FF2B5EF4-FFF2-40B4-BE49-F238E27FC236}">
                <a16:creationId xmlns:a16="http://schemas.microsoft.com/office/drawing/2014/main" id="{9D3E4524-AD69-4520-B010-32B0DBF888CC}"/>
              </a:ext>
            </a:extLst>
          </p:cNvPr>
          <p:cNvSpPr>
            <a:spLocks xmlns:a="http://schemas.openxmlformats.org/drawingml/2006/main" noGrp="1"/>
          </p:cNvSpPr>
          <p:nvPr/>
        </p:nvSpPr>
        <p:spPr>
          <a:xfrm xmlns:a="http://schemas.openxmlformats.org/drawingml/2006/main">
            <a:off x="685800" y="30384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Open Team in your workspace">
            <a:extLst xmlns:a="http://schemas.openxmlformats.org/drawingml/2006/main">
              <a:ext uri="{FF2B5EF4-FFF2-40B4-BE49-F238E27FC236}">
                <a16:creationId xmlns:a16="http://schemas.microsoft.com/office/drawing/2014/main" id="{BBDB288D-C674-4FE8-A810-6E24C209B4F7}"/>
              </a:ext>
            </a:extLst>
          </p:cNvPr>
          <p:cNvSpPr>
            <a:spLocks xmlns:a="http://schemas.openxmlformats.org/drawingml/2006/main" noGrp="1"/>
          </p:cNvSpPr>
          <p:nvPr/>
        </p:nvSpPr>
        <p:spPr>
          <a:xfrm xmlns:a="http://schemas.openxmlformats.org/drawingml/2006/main">
            <a:off x="1409700" y="30099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Open Team in your workspace</a:t>
            </a:r>
          </a:p>
        </p:txBody>
      </p:sp>
      <p:sp>
        <p:nvSpPr>
          <p:cNvPr id="10" name="">
            <a:extLst xmlns:a="http://schemas.openxmlformats.org/drawingml/2006/main">
              <a:ext uri="{FF2B5EF4-FFF2-40B4-BE49-F238E27FC236}">
                <a16:creationId xmlns:a16="http://schemas.microsoft.com/office/drawing/2014/main" id="{8FFD00A2-7783-4313-80DB-D3B7E2347A35}"/>
              </a:ext>
            </a:extLst>
          </p:cNvPr>
          <p:cNvSpPr>
            <a:spLocks xmlns:a="http://schemas.openxmlformats.org/drawingml/2006/main" noGrp="1"/>
          </p:cNvSpPr>
          <p:nvPr/>
        </p:nvSpPr>
        <p:spPr>
          <a:xfrm xmlns:a="http://schemas.openxmlformats.org/drawingml/2006/main">
            <a:off x="1409700" y="41910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17DAC604-EDB8-43BD-811E-B828B30929A5}"/>
              </a:ext>
            </a:extLst>
          </p:cNvPr>
          <p:cNvSpPr>
            <a:spLocks xmlns:a="http://schemas.openxmlformats.org/drawingml/2006/main" noGrp="1"/>
          </p:cNvSpPr>
          <p:nvPr/>
        </p:nvSpPr>
        <p:spPr>
          <a:xfrm xmlns:a="http://schemas.openxmlformats.org/drawingml/2006/main">
            <a:off x="685800" y="43529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Review the member name, email and role">
            <a:extLst xmlns:a="http://schemas.openxmlformats.org/drawingml/2006/main">
              <a:ext uri="{FF2B5EF4-FFF2-40B4-BE49-F238E27FC236}">
                <a16:creationId xmlns:a16="http://schemas.microsoft.com/office/drawing/2014/main" id="{E732A50D-D2F3-41C0-8343-7F36A9A6F08E}"/>
              </a:ext>
            </a:extLst>
          </p:cNvPr>
          <p:cNvSpPr>
            <a:spLocks xmlns:a="http://schemas.openxmlformats.org/drawingml/2006/main" noGrp="1"/>
          </p:cNvSpPr>
          <p:nvPr/>
        </p:nvSpPr>
        <p:spPr>
          <a:xfrm xmlns:a="http://schemas.openxmlformats.org/drawingml/2006/main">
            <a:off x="1409700" y="43243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Review the member name, email and role</a:t>
            </a:r>
          </a:p>
        </p:txBody>
      </p:sp>
    </p:spTree>
    <p:extLst>
      <p:ext uri="{BB962C8B-B14F-4D97-AF65-F5344CB8AC3E}">
        <p14:creationId xmlns:p14="http://schemas.microsoft.com/office/powerpoint/2010/main" val="1158167804"/>
      </p:ext>
    </p:extLst>
  </p:cSld>
</p:sld>
</file>

<file path=ppt/slides/slide3.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2e850a69fe7949a2"/>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9">
            <a:extLst xmlns:a="http://schemas.openxmlformats.org/drawingml/2006/main">
              <a:ext uri="{FF2B5EF4-FFF2-40B4-BE49-F238E27FC236}">
                <a16:creationId xmlns:a16="http://schemas.microsoft.com/office/drawing/2014/main" id="{37AA17A7-1553-4500-A174-C9B8A7328220}"/>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19</a:t>
            </a:r>
          </a:p>
        </p:txBody>
      </p:sp>
      <p:sp>
        <p:nvSpPr>
          <p:cNvPr id="3" name="">
            <a:extLst xmlns:a="http://schemas.openxmlformats.org/drawingml/2006/main">
              <a:ext uri="{FF2B5EF4-FFF2-40B4-BE49-F238E27FC236}">
                <a16:creationId xmlns:a16="http://schemas.microsoft.com/office/drawing/2014/main" id="{02A70536-E291-4573-AFBF-D474431BE295}"/>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3 / 08">
            <a:extLst xmlns:a="http://schemas.openxmlformats.org/drawingml/2006/main">
              <a:ext uri="{FF2B5EF4-FFF2-40B4-BE49-F238E27FC236}">
                <a16:creationId xmlns:a16="http://schemas.microsoft.com/office/drawing/2014/main" id="{244AF12A-C400-435F-9DE9-ED0DD577AFAD}"/>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03 / 08</a:t>
            </a:r>
          </a:p>
        </p:txBody>
      </p:sp>
      <p:sp>
        <p:nvSpPr>
          <p:cNvPr id="5" name="KLARSTIG ACADEMY">
            <a:extLst xmlns:a="http://schemas.openxmlformats.org/drawingml/2006/main">
              <a:ext uri="{FF2B5EF4-FFF2-40B4-BE49-F238E27FC236}">
                <a16:creationId xmlns:a16="http://schemas.microsoft.com/office/drawing/2014/main" id="{872C88B3-283E-4EEA-B056-1B853E2ADC97}"/>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The four role labels">
            <a:extLst xmlns:a="http://schemas.openxmlformats.org/drawingml/2006/main">
              <a:ext uri="{FF2B5EF4-FFF2-40B4-BE49-F238E27FC236}">
                <a16:creationId xmlns:a16="http://schemas.microsoft.com/office/drawing/2014/main" id="{46340379-CFBD-4891-8C56-2D41CF33F5BF}"/>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The four role labels</a:t>
            </a:r>
          </a:p>
        </p:txBody>
      </p:sp>
      <p:sp>
        <p:nvSpPr>
          <p:cNvPr id="7" name="A guide to the role model">
            <a:extLst xmlns:a="http://schemas.openxmlformats.org/drawingml/2006/main">
              <a:ext uri="{FF2B5EF4-FFF2-40B4-BE49-F238E27FC236}">
                <a16:creationId xmlns:a16="http://schemas.microsoft.com/office/drawing/2014/main" id="{B2D2F5B9-C86F-4D8C-AD3F-AEB23445B7C9}"/>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A guide to the role model</a:t>
            </a:r>
          </a:p>
        </p:txBody>
      </p:sp>
      <p:graphicFrame>
        <p:nvGraphicFramePr>
          <p:cNvPr id="16" name=""/>
          <p:cNvGraphicFramePr/>
          <p:nvPr/>
        </p:nvGraphicFramePr>
        <p:xfrm>
          <a:off xmlns:a="http://schemas.openxmlformats.org/drawingml/2006/main" x="685800" y="2876550"/>
          <a:ext xmlns:a="http://schemas.openxmlformats.org/drawingml/2006/main" cx="10820400" cy="2667000"/>
        </p:xfrm>
        <a:graphic xmlns:a="http://schemas.openxmlformats.org/drawingml/2006/main">
          <a:graphicData uri="http://schemas.openxmlformats.org/drawingml/2006/table">
            <a:tbl>
              <a:tblPr/>
              <a:tblGrid>
                <a:gridCol w="2571750"/>
                <a:gridCol w="8248650"/>
              </a:tblGrid>
              <a:tr h="533400">
                <a:tc>
                  <a:txBody>
                    <a:bodyPr/>
                    <a:lstStyle/>
                    <a:p>
                      <a:r>
                        <a:rPr sz="1950" b="1">
                          <a:solidFill>
                            <a:srgbClr val="FFFFFF"/>
                          </a:solidFill>
                          <a:latin typeface="DM Sans"/>
                          <a:ea typeface="DM Sans"/>
                          <a:cs typeface="DM Sans"/>
                        </a:rPr>
                        <a:t>Role</a:t>
                      </a:r>
                    </a:p>
                  </a:txBody>
                  <a:tcPr marL="171450" marR="171450" marT="95250" marB="95250" anchor="ctr">
                    <a:solidFill>
                      <a:srgbClr val="122B38"/>
                    </a:solidFill>
                  </a:tcPr>
                </a:tc>
                <a:tc>
                  <a:txBody>
                    <a:bodyPr/>
                    <a:lstStyle/>
                    <a:p>
                      <a:r>
                        <a:rPr sz="1950" b="1">
                          <a:solidFill>
                            <a:srgbClr val="FFFFFF"/>
                          </a:solidFill>
                          <a:latin typeface="DM Sans"/>
                          <a:ea typeface="DM Sans"/>
                          <a:cs typeface="DM Sans"/>
                        </a:rPr>
                        <a:t>Purpose</a:t>
                      </a:r>
                    </a:p>
                  </a:txBody>
                  <a:tcPr marL="171450" marR="171450" marT="95250" marB="95250" anchor="ctr">
                    <a:solidFill>
                      <a:srgbClr val="122B38"/>
                    </a:solidFill>
                  </a:tcPr>
                </a:tc>
              </a:tr>
              <a:tr h="533400">
                <a:tc>
                  <a:txBody>
                    <a:bodyPr/>
                    <a:lstStyle/>
                    <a:p>
                      <a:r>
                        <a:rPr sz="1950" b="1">
                          <a:solidFill>
                            <a:srgbClr val="122B38"/>
                          </a:solidFill>
                          <a:latin typeface="DM Sans"/>
                          <a:ea typeface="DM Sans"/>
                          <a:cs typeface="DM Sans"/>
                        </a:rPr>
                        <a:t>Owner</a:t>
                      </a:r>
                    </a:p>
                  </a:txBody>
                  <a:tcPr marL="171450" marR="171450" marT="95250" marB="95250" anchor="ctr">
                    <a:solidFill>
                      <a:srgbClr val="F7F7F2"/>
                    </a:solidFill>
                  </a:tcPr>
                </a:tc>
                <a:tc>
                  <a:txBody>
                    <a:bodyPr/>
                    <a:lstStyle/>
                    <a:p>
                      <a:r>
                        <a:rPr sz="1950" b="0">
                          <a:solidFill>
                            <a:srgbClr val="122B38"/>
                          </a:solidFill>
                          <a:latin typeface="DM Sans"/>
                          <a:ea typeface="DM Sans"/>
                          <a:cs typeface="DM Sans"/>
                        </a:rPr>
                        <a:t>Highest workspace role</a:t>
                      </a:r>
                    </a:p>
                  </a:txBody>
                  <a:tcPr marL="171450" marR="171450" marT="95250" marB="95250" anchor="ctr">
                    <a:solidFill>
                      <a:srgbClr val="F7F7F2"/>
                    </a:solidFill>
                  </a:tcPr>
                </a:tc>
              </a:tr>
              <a:tr h="533400">
                <a:tc>
                  <a:txBody>
                    <a:bodyPr/>
                    <a:lstStyle/>
                    <a:p>
                      <a:r>
                        <a:rPr sz="1950" b="1">
                          <a:solidFill>
                            <a:srgbClr val="122B38"/>
                          </a:solidFill>
                          <a:latin typeface="DM Sans"/>
                          <a:ea typeface="DM Sans"/>
                          <a:cs typeface="DM Sans"/>
                        </a:rPr>
                        <a:t>Admin</a:t>
                      </a:r>
                    </a:p>
                  </a:txBody>
                  <a:tcPr marL="171450" marR="171450" marT="95250" marB="95250" anchor="ctr">
                    <a:solidFill>
                      <a:srgbClr val="EDF2EE"/>
                    </a:solidFill>
                  </a:tcPr>
                </a:tc>
                <a:tc>
                  <a:txBody>
                    <a:bodyPr/>
                    <a:lstStyle/>
                    <a:p>
                      <a:r>
                        <a:rPr sz="1950" b="0">
                          <a:solidFill>
                            <a:srgbClr val="122B38"/>
                          </a:solidFill>
                          <a:latin typeface="DM Sans"/>
                          <a:ea typeface="DM Sans"/>
                          <a:cs typeface="DM Sans"/>
                        </a:rPr>
                        <a:t>Administration responsibilities</a:t>
                      </a:r>
                    </a:p>
                  </a:txBody>
                  <a:tcPr marL="171450" marR="171450" marT="95250" marB="95250" anchor="ctr">
                    <a:solidFill>
                      <a:srgbClr val="EDF2EE"/>
                    </a:solidFill>
                  </a:tcPr>
                </a:tc>
              </a:tr>
              <a:tr h="533400">
                <a:tc>
                  <a:txBody>
                    <a:bodyPr/>
                    <a:lstStyle/>
                    <a:p>
                      <a:r>
                        <a:rPr sz="1950" b="1">
                          <a:solidFill>
                            <a:srgbClr val="122B38"/>
                          </a:solidFill>
                          <a:latin typeface="DM Sans"/>
                          <a:ea typeface="DM Sans"/>
                          <a:cs typeface="DM Sans"/>
                        </a:rPr>
                        <a:t>Member</a:t>
                      </a:r>
                    </a:p>
                  </a:txBody>
                  <a:tcPr marL="171450" marR="171450" marT="95250" marB="95250" anchor="ctr">
                    <a:solidFill>
                      <a:srgbClr val="F7F7F2"/>
                    </a:solidFill>
                  </a:tcPr>
                </a:tc>
                <a:tc>
                  <a:txBody>
                    <a:bodyPr/>
                    <a:lstStyle/>
                    <a:p>
                      <a:r>
                        <a:rPr sz="1950" b="0">
                          <a:solidFill>
                            <a:srgbClr val="122B38"/>
                          </a:solidFill>
                          <a:latin typeface="DM Sans"/>
                          <a:ea typeface="DM Sans"/>
                          <a:cs typeface="DM Sans"/>
                        </a:rPr>
                        <a:t>Normal workspace work</a:t>
                      </a:r>
                    </a:p>
                  </a:txBody>
                  <a:tcPr marL="171450" marR="171450" marT="95250" marB="95250" anchor="ctr">
                    <a:solidFill>
                      <a:srgbClr val="F7F7F2"/>
                    </a:solidFill>
                  </a:tcPr>
                </a:tc>
              </a:tr>
              <a:tr h="533400">
                <a:tc>
                  <a:txBody>
                    <a:bodyPr/>
                    <a:lstStyle/>
                    <a:p>
                      <a:r>
                        <a:rPr sz="1950" b="1">
                          <a:solidFill>
                            <a:srgbClr val="122B38"/>
                          </a:solidFill>
                          <a:latin typeface="DM Sans"/>
                          <a:ea typeface="DM Sans"/>
                          <a:cs typeface="DM Sans"/>
                        </a:rPr>
                        <a:t>Viewer</a:t>
                      </a:r>
                    </a:p>
                  </a:txBody>
                  <a:tcPr marL="171450" marR="171450" marT="95250" marB="95250" anchor="ctr">
                    <a:solidFill>
                      <a:srgbClr val="EDF2EE"/>
                    </a:solidFill>
                  </a:tcPr>
                </a:tc>
                <a:tc>
                  <a:txBody>
                    <a:bodyPr/>
                    <a:lstStyle/>
                    <a:p>
                      <a:r>
                        <a:rPr sz="1950" b="0">
                          <a:solidFill>
                            <a:srgbClr val="122B38"/>
                          </a:solidFill>
                          <a:latin typeface="DM Sans"/>
                          <a:ea typeface="DM Sans"/>
                          <a:cs typeface="DM Sans"/>
                        </a:rPr>
                        <a:t>Read-oriented access where supported</a:t>
                      </a:r>
                    </a:p>
                  </a:txBody>
                  <a:tcPr marL="171450" marR="171450" marT="95250" marB="95250" anchor="ctr">
                    <a:solidFill>
                      <a:srgbClr val="EDF2EE"/>
                    </a:solidFill>
                  </a:tcPr>
                </a:tc>
              </a:tr>
            </a:tbl>
          </a:graphicData>
        </a:graphic>
      </p:graphicFrame>
    </p:spTree>
    <p:extLst>
      <p:ext uri="{BB962C8B-B14F-4D97-AF65-F5344CB8AC3E}">
        <p14:creationId xmlns:p14="http://schemas.microsoft.com/office/powerpoint/2010/main" val="1614305865"/>
      </p:ext>
    </p:extLst>
  </p:cSld>
</p:sld>
</file>

<file path=ppt/slides/slide4.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8087fa6087874ca3"/>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9">
            <a:extLst xmlns:a="http://schemas.openxmlformats.org/drawingml/2006/main">
              <a:ext uri="{FF2B5EF4-FFF2-40B4-BE49-F238E27FC236}">
                <a16:creationId xmlns:a16="http://schemas.microsoft.com/office/drawing/2014/main" id="{11820B91-B760-4996-B07F-0FD1AC6730B1}"/>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19</a:t>
            </a:r>
          </a:p>
        </p:txBody>
      </p:sp>
      <p:sp>
        <p:nvSpPr>
          <p:cNvPr id="3" name="">
            <a:extLst xmlns:a="http://schemas.openxmlformats.org/drawingml/2006/main">
              <a:ext uri="{FF2B5EF4-FFF2-40B4-BE49-F238E27FC236}">
                <a16:creationId xmlns:a16="http://schemas.microsoft.com/office/drawing/2014/main" id="{4B27329A-CDF3-4CD7-AC7C-3F531EFA6FA1}"/>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4 / 08">
            <a:extLst xmlns:a="http://schemas.openxmlformats.org/drawingml/2006/main">
              <a:ext uri="{FF2B5EF4-FFF2-40B4-BE49-F238E27FC236}">
                <a16:creationId xmlns:a16="http://schemas.microsoft.com/office/drawing/2014/main" id="{172FA123-1149-4301-80B2-549A2E3D8D99}"/>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04 / 08</a:t>
            </a:r>
          </a:p>
        </p:txBody>
      </p:sp>
      <p:sp>
        <p:nvSpPr>
          <p:cNvPr id="5" name="KLARSTIG ACADEMY">
            <a:extLst xmlns:a="http://schemas.openxmlformats.org/drawingml/2006/main">
              <a:ext uri="{FF2B5EF4-FFF2-40B4-BE49-F238E27FC236}">
                <a16:creationId xmlns:a16="http://schemas.microsoft.com/office/drawing/2014/main" id="{001158EA-F383-4AF2-8383-E081DEB30B79}"/>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Access for the actual task">
            <a:extLst xmlns:a="http://schemas.openxmlformats.org/drawingml/2006/main">
              <a:ext uri="{FF2B5EF4-FFF2-40B4-BE49-F238E27FC236}">
                <a16:creationId xmlns:a16="http://schemas.microsoft.com/office/drawing/2014/main" id="{35CC05EC-A809-4329-8E5A-3343D7BD3626}"/>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Access for the actual task</a:t>
            </a:r>
          </a:p>
        </p:txBody>
      </p:sp>
      <p:sp>
        <p:nvSpPr>
          <p:cNvPr id="7" name="An operations coordinator is a useful example">
            <a:extLst xmlns:a="http://schemas.openxmlformats.org/drawingml/2006/main">
              <a:ext uri="{FF2B5EF4-FFF2-40B4-BE49-F238E27FC236}">
                <a16:creationId xmlns:a16="http://schemas.microsoft.com/office/drawing/2014/main" id="{F821F8B5-4403-4661-955C-38A0A7868830}"/>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An operations coordinator is a useful example</a:t>
            </a:r>
          </a:p>
        </p:txBody>
      </p:sp>
      <p:sp>
        <p:nvSpPr>
          <p:cNvPr id="8" name="01">
            <a:extLst xmlns:a="http://schemas.openxmlformats.org/drawingml/2006/main">
              <a:ext uri="{FF2B5EF4-FFF2-40B4-BE49-F238E27FC236}">
                <a16:creationId xmlns:a16="http://schemas.microsoft.com/office/drawing/2014/main" id="{62C255E9-F9E7-4988-B8A7-DD0F4E557E21}"/>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Start with the work the person must perform">
            <a:extLst xmlns:a="http://schemas.openxmlformats.org/drawingml/2006/main">
              <a:ext uri="{FF2B5EF4-FFF2-40B4-BE49-F238E27FC236}">
                <a16:creationId xmlns:a16="http://schemas.microsoft.com/office/drawing/2014/main" id="{7D35D64F-F282-486E-AB4F-598FCED77F5D}"/>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Start with the work the person must perform</a:t>
            </a:r>
          </a:p>
        </p:txBody>
      </p:sp>
      <p:sp>
        <p:nvSpPr>
          <p:cNvPr id="10" name="">
            <a:extLst xmlns:a="http://schemas.openxmlformats.org/drawingml/2006/main">
              <a:ext uri="{FF2B5EF4-FFF2-40B4-BE49-F238E27FC236}">
                <a16:creationId xmlns:a16="http://schemas.microsoft.com/office/drawing/2014/main" id="{CEAE6814-B9DC-47F0-AD0C-074247886571}"/>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343C711D-0030-4BAB-9FAB-F42ED56D0913}"/>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Check whether ordinary member access is suffi">
            <a:extLst xmlns:a="http://schemas.openxmlformats.org/drawingml/2006/main">
              <a:ext uri="{FF2B5EF4-FFF2-40B4-BE49-F238E27FC236}">
                <a16:creationId xmlns:a16="http://schemas.microsoft.com/office/drawing/2014/main" id="{B04199F1-2130-499C-8E0B-2F6D6507D3CC}"/>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Check whether ordinary member access is sufficient</a:t>
            </a:r>
          </a:p>
        </p:txBody>
      </p:sp>
      <p:sp>
        <p:nvSpPr>
          <p:cNvPr id="13" name="">
            <a:extLst xmlns:a="http://schemas.openxmlformats.org/drawingml/2006/main">
              <a:ext uri="{FF2B5EF4-FFF2-40B4-BE49-F238E27FC236}">
                <a16:creationId xmlns:a16="http://schemas.microsoft.com/office/drawing/2014/main" id="{CE12B6BA-B9A7-4B4A-BD8C-46EFBFA51662}"/>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D360C9A1-4548-4649-9710-00A2C0B6944C}"/>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Reserve broader access for a defined responsi">
            <a:extLst xmlns:a="http://schemas.openxmlformats.org/drawingml/2006/main">
              <a:ext uri="{FF2B5EF4-FFF2-40B4-BE49-F238E27FC236}">
                <a16:creationId xmlns:a16="http://schemas.microsoft.com/office/drawing/2014/main" id="{060B3EEC-DD88-4C0C-9924-0B62992058C4}"/>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Reserve broader access for a defined responsibility</a:t>
            </a:r>
          </a:p>
        </p:txBody>
      </p:sp>
    </p:spTree>
    <p:extLst>
      <p:ext uri="{BB962C8B-B14F-4D97-AF65-F5344CB8AC3E}">
        <p14:creationId xmlns:p14="http://schemas.microsoft.com/office/powerpoint/2010/main" val="851312174"/>
      </p:ext>
    </p:extLst>
  </p:cSld>
</p:sld>
</file>

<file path=ppt/slides/slide5.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f7f2de2c3f543a5"/>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9">
            <a:extLst xmlns:a="http://schemas.openxmlformats.org/drawingml/2006/main">
              <a:ext uri="{FF2B5EF4-FFF2-40B4-BE49-F238E27FC236}">
                <a16:creationId xmlns:a16="http://schemas.microsoft.com/office/drawing/2014/main" id="{D8ABD25E-33DD-4DDD-9C7B-20AC6A61978F}"/>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19</a:t>
            </a:r>
          </a:p>
        </p:txBody>
      </p:sp>
      <p:sp>
        <p:nvSpPr>
          <p:cNvPr id="3" name="">
            <a:extLst xmlns:a="http://schemas.openxmlformats.org/drawingml/2006/main">
              <a:ext uri="{FF2B5EF4-FFF2-40B4-BE49-F238E27FC236}">
                <a16:creationId xmlns:a16="http://schemas.microsoft.com/office/drawing/2014/main" id="{7FF8E279-7E3E-4E90-BAA4-38F0C3502268}"/>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5 / 08">
            <a:extLst xmlns:a="http://schemas.openxmlformats.org/drawingml/2006/main">
              <a:ext uri="{FF2B5EF4-FFF2-40B4-BE49-F238E27FC236}">
                <a16:creationId xmlns:a16="http://schemas.microsoft.com/office/drawing/2014/main" id="{82459A7A-1043-45DE-A23D-90BF1544773B}"/>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05 / 08</a:t>
            </a:r>
          </a:p>
        </p:txBody>
      </p:sp>
      <p:sp>
        <p:nvSpPr>
          <p:cNvPr id="5" name="KLARSTIG ACADEMY">
            <a:extLst xmlns:a="http://schemas.openxmlformats.org/drawingml/2006/main">
              <a:ext uri="{FF2B5EF4-FFF2-40B4-BE49-F238E27FC236}">
                <a16:creationId xmlns:a16="http://schemas.microsoft.com/office/drawing/2014/main" id="{9708DC7C-0640-4359-864A-61AF9D45D3A1}"/>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Membership changes">
            <a:extLst xmlns:a="http://schemas.openxmlformats.org/drawingml/2006/main">
              <a:ext uri="{FF2B5EF4-FFF2-40B4-BE49-F238E27FC236}">
                <a16:creationId xmlns:a16="http://schemas.microsoft.com/office/drawing/2014/main" id="{2E8DFDEE-098A-4761-88C6-E2D08EC932A7}"/>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Membership changes</a:t>
            </a:r>
          </a:p>
        </p:txBody>
      </p:sp>
      <p:sp>
        <p:nvSpPr>
          <p:cNvPr id="7" name="Use the administration path available in your">
            <a:extLst xmlns:a="http://schemas.openxmlformats.org/drawingml/2006/main">
              <a:ext uri="{FF2B5EF4-FFF2-40B4-BE49-F238E27FC236}">
                <a16:creationId xmlns:a16="http://schemas.microsoft.com/office/drawing/2014/main" id="{8F8063D6-9720-462D-80F1-FBD5228B83DB}"/>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Use the administration path available in your account</a:t>
            </a:r>
          </a:p>
        </p:txBody>
      </p:sp>
      <p:sp>
        <p:nvSpPr>
          <p:cNvPr id="8" name="01">
            <a:extLst xmlns:a="http://schemas.openxmlformats.org/drawingml/2006/main">
              <a:ext uri="{FF2B5EF4-FFF2-40B4-BE49-F238E27FC236}">
                <a16:creationId xmlns:a16="http://schemas.microsoft.com/office/drawing/2014/main" id="{82382C2E-608A-4F63-9A4C-8466C8DCC9DC}"/>
              </a:ext>
            </a:extLst>
          </p:cNvPr>
          <p:cNvSpPr>
            <a:spLocks xmlns:a="http://schemas.openxmlformats.org/drawingml/2006/main" noGrp="1"/>
          </p:cNvSpPr>
          <p:nvPr/>
        </p:nvSpPr>
        <p:spPr>
          <a:xfrm xmlns:a="http://schemas.openxmlformats.org/drawingml/2006/main">
            <a:off x="685800" y="30384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The Team view shows existing membership">
            <a:extLst xmlns:a="http://schemas.openxmlformats.org/drawingml/2006/main">
              <a:ext uri="{FF2B5EF4-FFF2-40B4-BE49-F238E27FC236}">
                <a16:creationId xmlns:a16="http://schemas.microsoft.com/office/drawing/2014/main" id="{0E30CA0A-8DE5-49D8-BBBA-B96F47BD6046}"/>
              </a:ext>
            </a:extLst>
          </p:cNvPr>
          <p:cNvSpPr>
            <a:spLocks xmlns:a="http://schemas.openxmlformats.org/drawingml/2006/main" noGrp="1"/>
          </p:cNvSpPr>
          <p:nvPr/>
        </p:nvSpPr>
        <p:spPr>
          <a:xfrm xmlns:a="http://schemas.openxmlformats.org/drawingml/2006/main">
            <a:off x="1409700" y="30099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The Team view shows existing membership</a:t>
            </a:r>
          </a:p>
        </p:txBody>
      </p:sp>
      <p:sp>
        <p:nvSpPr>
          <p:cNvPr id="10" name="">
            <a:extLst xmlns:a="http://schemas.openxmlformats.org/drawingml/2006/main">
              <a:ext uri="{FF2B5EF4-FFF2-40B4-BE49-F238E27FC236}">
                <a16:creationId xmlns:a16="http://schemas.microsoft.com/office/drawing/2014/main" id="{7E997968-88C8-4CF5-A4A4-B4DDD48B7B9E}"/>
              </a:ext>
            </a:extLst>
          </p:cNvPr>
          <p:cNvSpPr>
            <a:spLocks xmlns:a="http://schemas.openxmlformats.org/drawingml/2006/main" noGrp="1"/>
          </p:cNvSpPr>
          <p:nvPr/>
        </p:nvSpPr>
        <p:spPr>
          <a:xfrm xmlns:a="http://schemas.openxmlformats.org/drawingml/2006/main">
            <a:off x="1409700" y="41910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BE8CA1CA-E7B6-41FC-992C-7386BF930B25}"/>
              </a:ext>
            </a:extLst>
          </p:cNvPr>
          <p:cNvSpPr>
            <a:spLocks xmlns:a="http://schemas.openxmlformats.org/drawingml/2006/main" noGrp="1"/>
          </p:cNvSpPr>
          <p:nvPr/>
        </p:nvSpPr>
        <p:spPr>
          <a:xfrm xmlns:a="http://schemas.openxmlformats.org/drawingml/2006/main">
            <a:off x="685800" y="43529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An invitation workflow must be available befo">
            <a:extLst xmlns:a="http://schemas.openxmlformats.org/drawingml/2006/main">
              <a:ext uri="{FF2B5EF4-FFF2-40B4-BE49-F238E27FC236}">
                <a16:creationId xmlns:a16="http://schemas.microsoft.com/office/drawing/2014/main" id="{9F45F589-F09B-4FD8-85A6-A8BCA04EF6EF}"/>
              </a:ext>
            </a:extLst>
          </p:cNvPr>
          <p:cNvSpPr>
            <a:spLocks xmlns:a="http://schemas.openxmlformats.org/drawingml/2006/main" noGrp="1"/>
          </p:cNvSpPr>
          <p:nvPr/>
        </p:nvSpPr>
        <p:spPr>
          <a:xfrm xmlns:a="http://schemas.openxmlformats.org/drawingml/2006/main">
            <a:off x="1409700" y="43243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An invitation workflow must be available before you rely on it</a:t>
            </a:r>
          </a:p>
        </p:txBody>
      </p:sp>
    </p:spTree>
    <p:extLst>
      <p:ext uri="{BB962C8B-B14F-4D97-AF65-F5344CB8AC3E}">
        <p14:creationId xmlns:p14="http://schemas.microsoft.com/office/powerpoint/2010/main" val="725734643"/>
      </p:ext>
    </p:extLst>
  </p:cSld>
</p:sld>
</file>

<file path=ppt/slides/slide6.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cb9bd50a51b4700"/>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9">
            <a:extLst xmlns:a="http://schemas.openxmlformats.org/drawingml/2006/main">
              <a:ext uri="{FF2B5EF4-FFF2-40B4-BE49-F238E27FC236}">
                <a16:creationId xmlns:a16="http://schemas.microsoft.com/office/drawing/2014/main" id="{9C02B14F-7037-4E15-A0E2-7EF611DC1736}"/>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19</a:t>
            </a:r>
          </a:p>
        </p:txBody>
      </p:sp>
      <p:sp>
        <p:nvSpPr>
          <p:cNvPr id="3" name="">
            <a:extLst xmlns:a="http://schemas.openxmlformats.org/drawingml/2006/main">
              <a:ext uri="{FF2B5EF4-FFF2-40B4-BE49-F238E27FC236}">
                <a16:creationId xmlns:a16="http://schemas.microsoft.com/office/drawing/2014/main" id="{C93EF713-2F85-4817-BBCE-DDB8B5D43083}"/>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6 / 08">
            <a:extLst xmlns:a="http://schemas.openxmlformats.org/drawingml/2006/main">
              <a:ext uri="{FF2B5EF4-FFF2-40B4-BE49-F238E27FC236}">
                <a16:creationId xmlns:a16="http://schemas.microsoft.com/office/drawing/2014/main" id="{93F7B91E-7E2D-4DF0-923C-259A211426C7}"/>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06 / 08</a:t>
            </a:r>
          </a:p>
        </p:txBody>
      </p:sp>
      <p:sp>
        <p:nvSpPr>
          <p:cNvPr id="5" name="KLARSTIG ACADEMY">
            <a:extLst xmlns:a="http://schemas.openxmlformats.org/drawingml/2006/main">
              <a:ext uri="{FF2B5EF4-FFF2-40B4-BE49-F238E27FC236}">
                <a16:creationId xmlns:a16="http://schemas.microsoft.com/office/drawing/2014/main" id="{30E1F951-2688-483D-BCB0-5332EB394014}"/>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A permission check">
            <a:extLst xmlns:a="http://schemas.openxmlformats.org/drawingml/2006/main">
              <a:ext uri="{FF2B5EF4-FFF2-40B4-BE49-F238E27FC236}">
                <a16:creationId xmlns:a16="http://schemas.microsoft.com/office/drawing/2014/main" id="{242ACE68-5B33-44DB-8FAB-7176A1C9FE5B}"/>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A permission check</a:t>
            </a:r>
          </a:p>
        </p:txBody>
      </p:sp>
      <p:sp>
        <p:nvSpPr>
          <p:cNvPr id="7" name="Verify the intended access after an approved ">
            <a:extLst xmlns:a="http://schemas.openxmlformats.org/drawingml/2006/main">
              <a:ext uri="{FF2B5EF4-FFF2-40B4-BE49-F238E27FC236}">
                <a16:creationId xmlns:a16="http://schemas.microsoft.com/office/drawing/2014/main" id="{7D573430-1E53-4F47-BE0A-91F56C71FB05}"/>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Verify the intended access after an approved change</a:t>
            </a:r>
          </a:p>
        </p:txBody>
      </p:sp>
      <p:sp>
        <p:nvSpPr>
          <p:cNvPr id="8" name="01">
            <a:extLst xmlns:a="http://schemas.openxmlformats.org/drawingml/2006/main">
              <a:ext uri="{FF2B5EF4-FFF2-40B4-BE49-F238E27FC236}">
                <a16:creationId xmlns:a16="http://schemas.microsoft.com/office/drawing/2014/main" id="{84EF5842-B794-42E6-80F7-E9C0E0DFE427}"/>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Confirm the correct workspace and account">
            <a:extLst xmlns:a="http://schemas.openxmlformats.org/drawingml/2006/main">
              <a:ext uri="{FF2B5EF4-FFF2-40B4-BE49-F238E27FC236}">
                <a16:creationId xmlns:a16="http://schemas.microsoft.com/office/drawing/2014/main" id="{CB0DAAA9-9F26-44B6-9FC9-59304C96EA3E}"/>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Confirm the correct workspace and account</a:t>
            </a:r>
          </a:p>
        </p:txBody>
      </p:sp>
      <p:sp>
        <p:nvSpPr>
          <p:cNvPr id="10" name="">
            <a:extLst xmlns:a="http://schemas.openxmlformats.org/drawingml/2006/main">
              <a:ext uri="{FF2B5EF4-FFF2-40B4-BE49-F238E27FC236}">
                <a16:creationId xmlns:a16="http://schemas.microsoft.com/office/drawing/2014/main" id="{C2DE4B67-A205-4706-989B-CDFBD69323D3}"/>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0717C235-7A9F-4318-A3AC-62F7D4591210}"/>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Check the permitted task">
            <a:extLst xmlns:a="http://schemas.openxmlformats.org/drawingml/2006/main">
              <a:ext uri="{FF2B5EF4-FFF2-40B4-BE49-F238E27FC236}">
                <a16:creationId xmlns:a16="http://schemas.microsoft.com/office/drawing/2014/main" id="{2383B56B-0B37-4F84-9044-051264D58FF7}"/>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Check the permitted task</a:t>
            </a:r>
          </a:p>
        </p:txBody>
      </p:sp>
      <p:sp>
        <p:nvSpPr>
          <p:cNvPr id="13" name="">
            <a:extLst xmlns:a="http://schemas.openxmlformats.org/drawingml/2006/main">
              <a:ext uri="{FF2B5EF4-FFF2-40B4-BE49-F238E27FC236}">
                <a16:creationId xmlns:a16="http://schemas.microsoft.com/office/drawing/2014/main" id="{44C51890-C319-4756-B6F6-88F7DDCD2481}"/>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A674D8CF-3749-4E4C-8194-CB05886D0168}"/>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Confirm protected actions remain restricted">
            <a:extLst xmlns:a="http://schemas.openxmlformats.org/drawingml/2006/main">
              <a:ext uri="{FF2B5EF4-FFF2-40B4-BE49-F238E27FC236}">
                <a16:creationId xmlns:a16="http://schemas.microsoft.com/office/drawing/2014/main" id="{631B1D6E-E9D7-4589-ADBD-3D0421D669D6}"/>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Confirm protected actions remain restricted</a:t>
            </a:r>
          </a:p>
        </p:txBody>
      </p:sp>
    </p:spTree>
    <p:extLst>
      <p:ext uri="{BB962C8B-B14F-4D97-AF65-F5344CB8AC3E}">
        <p14:creationId xmlns:p14="http://schemas.microsoft.com/office/powerpoint/2010/main" val="676595042"/>
      </p:ext>
    </p:extLst>
  </p:cSld>
</p:sld>
</file>

<file path=ppt/slides/slide7.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646ea0fcbe648f2"/>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9">
            <a:extLst xmlns:a="http://schemas.openxmlformats.org/drawingml/2006/main">
              <a:ext uri="{FF2B5EF4-FFF2-40B4-BE49-F238E27FC236}">
                <a16:creationId xmlns:a16="http://schemas.microsoft.com/office/drawing/2014/main" id="{06EE1DA2-D917-4755-A10E-44FFCFD725FA}"/>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19</a:t>
            </a:r>
          </a:p>
        </p:txBody>
      </p:sp>
      <p:sp>
        <p:nvSpPr>
          <p:cNvPr id="3" name="">
            <a:extLst xmlns:a="http://schemas.openxmlformats.org/drawingml/2006/main">
              <a:ext uri="{FF2B5EF4-FFF2-40B4-BE49-F238E27FC236}">
                <a16:creationId xmlns:a16="http://schemas.microsoft.com/office/drawing/2014/main" id="{B3A17186-B228-4486-90B7-DFEC0FDB0299}"/>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7 / 08">
            <a:extLst xmlns:a="http://schemas.openxmlformats.org/drawingml/2006/main">
              <a:ext uri="{FF2B5EF4-FFF2-40B4-BE49-F238E27FC236}">
                <a16:creationId xmlns:a16="http://schemas.microsoft.com/office/drawing/2014/main" id="{3C278777-EF00-4C69-8844-6C47C1CD13D2}"/>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07 / 08</a:t>
            </a:r>
          </a:p>
        </p:txBody>
      </p:sp>
      <p:sp>
        <p:nvSpPr>
          <p:cNvPr id="5" name="KLARSTIG ACADEMY">
            <a:extLst xmlns:a="http://schemas.openxmlformats.org/drawingml/2006/main">
              <a:ext uri="{FF2B5EF4-FFF2-40B4-BE49-F238E27FC236}">
                <a16:creationId xmlns:a16="http://schemas.microsoft.com/office/drawing/2014/main" id="{E261830B-95F6-45F1-BE80-DFA2065678C2}"/>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Access over time">
            <a:extLst xmlns:a="http://schemas.openxmlformats.org/drawingml/2006/main">
              <a:ext uri="{FF2B5EF4-FFF2-40B4-BE49-F238E27FC236}">
                <a16:creationId xmlns:a16="http://schemas.microsoft.com/office/drawing/2014/main" id="{FE562CA4-677B-4690-B91C-A4548F1D07D7}"/>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Access over time</a:t>
            </a:r>
          </a:p>
        </p:txBody>
      </p:sp>
      <p:sp>
        <p:nvSpPr>
          <p:cNvPr id="7" name="A role can outlast the job that required it">
            <a:extLst xmlns:a="http://schemas.openxmlformats.org/drawingml/2006/main">
              <a:ext uri="{FF2B5EF4-FFF2-40B4-BE49-F238E27FC236}">
                <a16:creationId xmlns:a16="http://schemas.microsoft.com/office/drawing/2014/main" id="{B35CDD40-399E-46C9-8DBA-8477733F9D63}"/>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A role can outlast the job that required it</a:t>
            </a:r>
          </a:p>
        </p:txBody>
      </p:sp>
      <p:sp>
        <p:nvSpPr>
          <p:cNvPr id="8" name="01">
            <a:extLst xmlns:a="http://schemas.openxmlformats.org/drawingml/2006/main">
              <a:ext uri="{FF2B5EF4-FFF2-40B4-BE49-F238E27FC236}">
                <a16:creationId xmlns:a16="http://schemas.microsoft.com/office/drawing/2014/main" id="{A41C0710-CFCE-446C-B1D8-FF862E8EA2CF}"/>
              </a:ext>
            </a:extLst>
          </p:cNvPr>
          <p:cNvSpPr>
            <a:spLocks xmlns:a="http://schemas.openxmlformats.org/drawingml/2006/main" noGrp="1"/>
          </p:cNvSpPr>
          <p:nvPr/>
        </p:nvSpPr>
        <p:spPr>
          <a:xfrm xmlns:a="http://schemas.openxmlformats.org/drawingml/2006/main">
            <a:off x="685800" y="30384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Review changed responsibilities">
            <a:extLst xmlns:a="http://schemas.openxmlformats.org/drawingml/2006/main">
              <a:ext uri="{FF2B5EF4-FFF2-40B4-BE49-F238E27FC236}">
                <a16:creationId xmlns:a16="http://schemas.microsoft.com/office/drawing/2014/main" id="{71BA6319-F991-4EBB-95E5-0BD4C56FA395}"/>
              </a:ext>
            </a:extLst>
          </p:cNvPr>
          <p:cNvSpPr>
            <a:spLocks xmlns:a="http://schemas.openxmlformats.org/drawingml/2006/main" noGrp="1"/>
          </p:cNvSpPr>
          <p:nvPr/>
        </p:nvSpPr>
        <p:spPr>
          <a:xfrm xmlns:a="http://schemas.openxmlformats.org/drawingml/2006/main">
            <a:off x="1409700" y="30099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Review changed responsibilities</a:t>
            </a:r>
          </a:p>
        </p:txBody>
      </p:sp>
      <p:sp>
        <p:nvSpPr>
          <p:cNvPr id="10" name="">
            <a:extLst xmlns:a="http://schemas.openxmlformats.org/drawingml/2006/main">
              <a:ext uri="{FF2B5EF4-FFF2-40B4-BE49-F238E27FC236}">
                <a16:creationId xmlns:a16="http://schemas.microsoft.com/office/drawing/2014/main" id="{8FC98419-2A19-4C14-8D10-66FA3F353328}"/>
              </a:ext>
            </a:extLst>
          </p:cNvPr>
          <p:cNvSpPr>
            <a:spLocks xmlns:a="http://schemas.openxmlformats.org/drawingml/2006/main" noGrp="1"/>
          </p:cNvSpPr>
          <p:nvPr/>
        </p:nvSpPr>
        <p:spPr>
          <a:xfrm xmlns:a="http://schemas.openxmlformats.org/drawingml/2006/main">
            <a:off x="1409700" y="41910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A89ED0C0-FCAA-4D91-B72C-62DAC11CBADB}"/>
              </a:ext>
            </a:extLst>
          </p:cNvPr>
          <p:cNvSpPr>
            <a:spLocks xmlns:a="http://schemas.openxmlformats.org/drawingml/2006/main" noGrp="1"/>
          </p:cNvSpPr>
          <p:nvPr/>
        </p:nvSpPr>
        <p:spPr>
          <a:xfrm xmlns:a="http://schemas.openxmlformats.org/drawingml/2006/main">
            <a:off x="685800" y="43529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Remove unneeded access through the supported ">
            <a:extLst xmlns:a="http://schemas.openxmlformats.org/drawingml/2006/main">
              <a:ext uri="{FF2B5EF4-FFF2-40B4-BE49-F238E27FC236}">
                <a16:creationId xmlns:a16="http://schemas.microsoft.com/office/drawing/2014/main" id="{4D8F733C-71E3-4FAC-BD7F-58CB7EC3DA4E}"/>
              </a:ext>
            </a:extLst>
          </p:cNvPr>
          <p:cNvSpPr>
            <a:spLocks xmlns:a="http://schemas.openxmlformats.org/drawingml/2006/main" noGrp="1"/>
          </p:cNvSpPr>
          <p:nvPr/>
        </p:nvSpPr>
        <p:spPr>
          <a:xfrm xmlns:a="http://schemas.openxmlformats.org/drawingml/2006/main">
            <a:off x="1409700" y="43243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Remove unneeded access through the supported process</a:t>
            </a:r>
          </a:p>
        </p:txBody>
      </p:sp>
    </p:spTree>
    <p:extLst>
      <p:ext uri="{BB962C8B-B14F-4D97-AF65-F5344CB8AC3E}">
        <p14:creationId xmlns:p14="http://schemas.microsoft.com/office/powerpoint/2010/main" val="276155942"/>
      </p:ext>
    </p:extLst>
  </p:cSld>
</p:sld>
</file>

<file path=ppt/slides/slide8.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ef1ce0e539694d7e"/>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9">
            <a:extLst xmlns:a="http://schemas.openxmlformats.org/drawingml/2006/main">
              <a:ext uri="{FF2B5EF4-FFF2-40B4-BE49-F238E27FC236}">
                <a16:creationId xmlns:a16="http://schemas.microsoft.com/office/drawing/2014/main" id="{C53F927A-F381-4AC5-B28A-53E708AAE62F}"/>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19</a:t>
            </a:r>
          </a:p>
        </p:txBody>
      </p:sp>
      <p:sp>
        <p:nvSpPr>
          <p:cNvPr id="3" name="">
            <a:extLst xmlns:a="http://schemas.openxmlformats.org/drawingml/2006/main">
              <a:ext uri="{FF2B5EF4-FFF2-40B4-BE49-F238E27FC236}">
                <a16:creationId xmlns:a16="http://schemas.microsoft.com/office/drawing/2014/main" id="{113F45FF-685A-4937-8CD6-5CC938102D06}"/>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8 / 08">
            <a:extLst xmlns:a="http://schemas.openxmlformats.org/drawingml/2006/main">
              <a:ext uri="{FF2B5EF4-FFF2-40B4-BE49-F238E27FC236}">
                <a16:creationId xmlns:a16="http://schemas.microsoft.com/office/drawing/2014/main" id="{818E33A4-323D-4976-A5F0-EB648ED26996}"/>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08 / 08</a:t>
            </a:r>
          </a:p>
        </p:txBody>
      </p:sp>
      <p:sp>
        <p:nvSpPr>
          <p:cNvPr id="5" name="KLARSTIG ACADEMY">
            <a:extLst xmlns:a="http://schemas.openxmlformats.org/drawingml/2006/main">
              <a:ext uri="{FF2B5EF4-FFF2-40B4-BE49-F238E27FC236}">
                <a16:creationId xmlns:a16="http://schemas.microsoft.com/office/drawing/2014/main" id="{67AAAF10-B0D3-4FB0-9F21-9C9FBD943E5B}"/>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The workspace access checklist">
            <a:extLst xmlns:a="http://schemas.openxmlformats.org/drawingml/2006/main">
              <a:ext uri="{FF2B5EF4-FFF2-40B4-BE49-F238E27FC236}">
                <a16:creationId xmlns:a16="http://schemas.microsoft.com/office/drawing/2014/main" id="{9C9785DC-3255-42A7-80F0-09076806ACB6}"/>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The workspace access checklist</a:t>
            </a:r>
          </a:p>
        </p:txBody>
      </p:sp>
      <p:sp>
        <p:nvSpPr>
          <p:cNvPr id="7" name="A short review makes decisions easier">
            <a:extLst xmlns:a="http://schemas.openxmlformats.org/drawingml/2006/main">
              <a:ext uri="{FF2B5EF4-FFF2-40B4-BE49-F238E27FC236}">
                <a16:creationId xmlns:a16="http://schemas.microsoft.com/office/drawing/2014/main" id="{D1E006C8-EAB6-4D94-AABE-85CE0EF7A865}"/>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A short review makes decisions easier</a:t>
            </a:r>
          </a:p>
        </p:txBody>
      </p:sp>
      <p:sp>
        <p:nvSpPr>
          <p:cNvPr id="8" name="01">
            <a:extLst xmlns:a="http://schemas.openxmlformats.org/drawingml/2006/main">
              <a:ext uri="{FF2B5EF4-FFF2-40B4-BE49-F238E27FC236}">
                <a16:creationId xmlns:a16="http://schemas.microsoft.com/office/drawing/2014/main" id="{15B7BDB2-EA24-4B0C-952E-5123D5ADD499}"/>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Correct person and workspace">
            <a:extLst xmlns:a="http://schemas.openxmlformats.org/drawingml/2006/main">
              <a:ext uri="{FF2B5EF4-FFF2-40B4-BE49-F238E27FC236}">
                <a16:creationId xmlns:a16="http://schemas.microsoft.com/office/drawing/2014/main" id="{20BB1308-211F-499D-9544-D99E78170EBA}"/>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Correct person and workspace</a:t>
            </a:r>
          </a:p>
        </p:txBody>
      </p:sp>
      <p:sp>
        <p:nvSpPr>
          <p:cNvPr id="10" name="">
            <a:extLst xmlns:a="http://schemas.openxmlformats.org/drawingml/2006/main">
              <a:ext uri="{FF2B5EF4-FFF2-40B4-BE49-F238E27FC236}">
                <a16:creationId xmlns:a16="http://schemas.microsoft.com/office/drawing/2014/main" id="{26FB74BC-9E29-47B9-A261-F8E4D2F8CEA8}"/>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FD1813F5-B992-45C6-8DD1-7E00886D70E9}"/>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Appropriate role for the task">
            <a:extLst xmlns:a="http://schemas.openxmlformats.org/drawingml/2006/main">
              <a:ext uri="{FF2B5EF4-FFF2-40B4-BE49-F238E27FC236}">
                <a16:creationId xmlns:a16="http://schemas.microsoft.com/office/drawing/2014/main" id="{BC409C4C-032F-48C9-ACC8-C8AD3F16D090}"/>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Appropriate role for the task</a:t>
            </a:r>
          </a:p>
        </p:txBody>
      </p:sp>
      <p:sp>
        <p:nvSpPr>
          <p:cNvPr id="13" name="">
            <a:extLst xmlns:a="http://schemas.openxmlformats.org/drawingml/2006/main">
              <a:ext uri="{FF2B5EF4-FFF2-40B4-BE49-F238E27FC236}">
                <a16:creationId xmlns:a16="http://schemas.microsoft.com/office/drawing/2014/main" id="{96A01116-903F-4A39-ADD7-F3F43347E443}"/>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B2ECE294-069F-43C6-B872-0832B071E963}"/>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Verified access after the change">
            <a:extLst xmlns:a="http://schemas.openxmlformats.org/drawingml/2006/main">
              <a:ext uri="{FF2B5EF4-FFF2-40B4-BE49-F238E27FC236}">
                <a16:creationId xmlns:a16="http://schemas.microsoft.com/office/drawing/2014/main" id="{0F294A47-708C-4E9C-9B4A-FFAC34902A6D}"/>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Verified access after the change</a:t>
            </a:r>
          </a:p>
        </p:txBody>
      </p:sp>
    </p:spTree>
    <p:extLst>
      <p:ext uri="{BB962C8B-B14F-4D97-AF65-F5344CB8AC3E}">
        <p14:creationId xmlns:p14="http://schemas.microsoft.com/office/powerpoint/2010/main" val="69331618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2026-09-22T21:18:12.4090000Z</dcterms:created>
  <dcterms:modified xsi:type="dcterms:W3CDTF">2026-09-22T21:18:12.4090000Z</dcterms:modified>
</coreProperties>
</file>